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3"/>
  </p:notesMasterIdLst>
  <p:handoutMasterIdLst>
    <p:handoutMasterId r:id="rId14"/>
  </p:handoutMasterIdLst>
  <p:sldIdLst>
    <p:sldId id="256" r:id="rId3"/>
    <p:sldId id="288" r:id="rId4"/>
    <p:sldId id="284" r:id="rId5"/>
    <p:sldId id="269" r:id="rId6"/>
    <p:sldId id="285" r:id="rId7"/>
    <p:sldId id="287" r:id="rId8"/>
    <p:sldId id="290" r:id="rId9"/>
    <p:sldId id="292" r:id="rId10"/>
    <p:sldId id="293" r:id="rId11"/>
    <p:sldId id="259" r:id="rId12"/>
  </p:sldIdLst>
  <p:sldSz cx="9144000" cy="5143500" type="screen16x9"/>
  <p:notesSz cx="6805613" cy="99441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CCFF"/>
    <a:srgbClr val="FFFF99"/>
    <a:srgbClr val="A3CAD9"/>
    <a:srgbClr val="FCD5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5" autoAdjust="0"/>
    <p:restoredTop sz="94660"/>
  </p:normalViewPr>
  <p:slideViewPr>
    <p:cSldViewPr>
      <p:cViewPr varScale="1">
        <p:scale>
          <a:sx n="98" d="100"/>
          <a:sy n="98" d="100"/>
        </p:scale>
        <p:origin x="618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F:\2.&#3591;&#3634;&#3609;&#3650;&#3610;\1.&#3586;&#3657;&#3629;&#3617;&#3641;&#3621;%20LTC%20&#3648;&#3604;&#3639;&#3629;&#3609;%2059,60,61%20%20&#3603;%20&#3648;&#3604;&#3639;&#3629;&#3609;&#3585;&#3633;&#3609;&#3618;&#3634;&#3618;&#3609;\1.&#3586;&#3657;&#3629;&#3617;&#3641;&#3621;%20LTC%20&#3648;&#3604;&#3639;&#3629;&#3609;%2059,60,61\1.Powerpoint%20&#3619;&#3634;&#3618;&#3648;&#3604;&#3639;&#3629;&#3609;%202561\Powerpoint%20&#3648;&#3604;&#3639;&#3629;&#3609;&#3585;&#3633;&#3609;&#3618;&#3634;&#3618;&#3609;%2061\&#3611;&#3619;&#3632;&#3617;&#3623;&#3621;&#3612;&#3621;%20CM%20CG%20CP%20(Recovered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F:\2.&#3591;&#3634;&#3609;&#3650;&#3610;\1.&#3586;&#3657;&#3629;&#3617;&#3641;&#3621;%20LTC%20&#3648;&#3604;&#3639;&#3629;&#3609;%2059,60,61%20%20&#3603;%20&#3648;&#3604;&#3639;&#3629;&#3609;&#3585;&#3633;&#3609;&#3618;&#3634;&#3618;&#3609;\1.&#3586;&#3657;&#3629;&#3617;&#3641;&#3621;%20LTC%20&#3648;&#3604;&#3639;&#3629;&#3609;%2059,60,61\1.Powerpoint%20&#3619;&#3634;&#3618;&#3648;&#3604;&#3639;&#3629;&#3609;%202561\Powerpoint%20&#3648;&#3604;&#3639;&#3629;&#3609;&#3585;&#3633;&#3609;&#3618;&#3634;&#3618;&#3609;%2061\&#3611;&#3619;&#3632;&#3617;&#3623;&#3621;&#3612;&#3621;%20CM%20CG%20CP%20(Recovered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2.&#3591;&#3634;&#3609;&#3650;&#3610;\1.&#3586;&#3657;&#3629;&#3617;&#3641;&#3621;%20LTC%20&#3648;&#3604;&#3639;&#3629;&#3609;%2059,60,61%20%20&#3603;%20&#3648;&#3604;&#3639;&#3629;&#3609;&#3585;&#3633;&#3609;&#3618;&#3634;&#3618;&#3609;\1.&#3586;&#3657;&#3629;&#3617;&#3641;&#3621;%20LTC%20&#3648;&#3604;&#3639;&#3629;&#3609;%2059,60,61\1.Powerpoint%20&#3619;&#3634;&#3618;&#3648;&#3604;&#3639;&#3629;&#3609;%202561\Powerpoint%20&#3648;&#3604;&#3639;&#3629;&#3609;&#3585;&#3633;&#3609;&#3618;&#3634;&#3618;&#3609;%2061\&#3611;&#3619;&#3632;&#3617;&#3623;&#3621;&#3612;&#3621;%20CM%20CG%20CP%20(Recovered)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2.&#3591;&#3634;&#3609;&#3650;&#3610;\1.&#3586;&#3657;&#3629;&#3617;&#3641;&#3621;%20LTC%20&#3648;&#3604;&#3639;&#3629;&#3609;%2059,60,61%20%20&#3603;%20&#3648;&#3604;&#3639;&#3629;&#3609;&#3585;&#3633;&#3609;&#3618;&#3634;&#3618;&#3609;\1.&#3586;&#3657;&#3629;&#3617;&#3641;&#3621;%20LTC%20&#3648;&#3604;&#3639;&#3629;&#3609;%2059,60,61\1.Powerpoint%20&#3619;&#3634;&#3618;&#3648;&#3604;&#3639;&#3629;&#3609;%202561\Powerpoint%20&#3648;&#3604;&#3639;&#3629;&#3609;&#3585;&#3633;&#3609;&#3618;&#3634;&#3618;&#3609;%2061\&#3611;&#3619;&#3632;&#3617;&#3623;&#3621;&#3612;&#3621;%20CM%20CG%20CP%20(Recovered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088837440339558E-2"/>
          <c:y val="5.0314438226871656E-2"/>
          <c:w val="0.94491112150858925"/>
          <c:h val="0.513613579807529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'ยอดรวมตำบล LTC'!$J$18</c:f>
              <c:strCache>
                <c:ptCount val="1"/>
                <c:pt idx="0">
                  <c:v>จำนวนตำบลทั้งหมด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'ยอดรวมตำบล LTC'!$I$19:$I$30</c:f>
              <c:strCache>
                <c:ptCount val="12"/>
                <c:pt idx="0">
                  <c:v>เขต 1</c:v>
                </c:pt>
                <c:pt idx="1">
                  <c:v>เขต 2</c:v>
                </c:pt>
                <c:pt idx="2">
                  <c:v>เขต 3</c:v>
                </c:pt>
                <c:pt idx="3">
                  <c:v>เขต 4</c:v>
                </c:pt>
                <c:pt idx="4">
                  <c:v>เขต 5</c:v>
                </c:pt>
                <c:pt idx="5">
                  <c:v>เขต 6</c:v>
                </c:pt>
                <c:pt idx="6">
                  <c:v>เขต 7</c:v>
                </c:pt>
                <c:pt idx="7">
                  <c:v>เขต 8</c:v>
                </c:pt>
                <c:pt idx="8">
                  <c:v>เขต 9</c:v>
                </c:pt>
                <c:pt idx="9">
                  <c:v>เขต 10</c:v>
                </c:pt>
                <c:pt idx="10">
                  <c:v>เขต 11</c:v>
                </c:pt>
                <c:pt idx="11">
                  <c:v>เขต 12</c:v>
                </c:pt>
              </c:strCache>
            </c:strRef>
          </c:cat>
          <c:val>
            <c:numRef>
              <c:f>'ยอดรวมตำบล LTC'!$J$19:$J$30</c:f>
              <c:numCache>
                <c:formatCode>General</c:formatCode>
                <c:ptCount val="12"/>
                <c:pt idx="0">
                  <c:v>769</c:v>
                </c:pt>
                <c:pt idx="1">
                  <c:v>426</c:v>
                </c:pt>
                <c:pt idx="2">
                  <c:v>420</c:v>
                </c:pt>
                <c:pt idx="3">
                  <c:v>713</c:v>
                </c:pt>
                <c:pt idx="4">
                  <c:v>635</c:v>
                </c:pt>
                <c:pt idx="5">
                  <c:v>531</c:v>
                </c:pt>
                <c:pt idx="6">
                  <c:v>660</c:v>
                </c:pt>
                <c:pt idx="7">
                  <c:v>644</c:v>
                </c:pt>
                <c:pt idx="8">
                  <c:v>761</c:v>
                </c:pt>
                <c:pt idx="9">
                  <c:v>613</c:v>
                </c:pt>
                <c:pt idx="10">
                  <c:v>518</c:v>
                </c:pt>
                <c:pt idx="11">
                  <c:v>565</c:v>
                </c:pt>
              </c:numCache>
            </c:numRef>
          </c:val>
        </c:ser>
        <c:ser>
          <c:idx val="1"/>
          <c:order val="1"/>
          <c:tx>
            <c:strRef>
              <c:f>'ยอดรวมตำบล LTC'!$K$18</c:f>
              <c:strCache>
                <c:ptCount val="1"/>
                <c:pt idx="0">
                  <c:v>จำนวนตำบลที่ผ่านเกณฑ์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'ยอดรวมตำบล LTC'!$I$19:$I$30</c:f>
              <c:strCache>
                <c:ptCount val="12"/>
                <c:pt idx="0">
                  <c:v>เขต 1</c:v>
                </c:pt>
                <c:pt idx="1">
                  <c:v>เขต 2</c:v>
                </c:pt>
                <c:pt idx="2">
                  <c:v>เขต 3</c:v>
                </c:pt>
                <c:pt idx="3">
                  <c:v>เขต 4</c:v>
                </c:pt>
                <c:pt idx="4">
                  <c:v>เขต 5</c:v>
                </c:pt>
                <c:pt idx="5">
                  <c:v>เขต 6</c:v>
                </c:pt>
                <c:pt idx="6">
                  <c:v>เขต 7</c:v>
                </c:pt>
                <c:pt idx="7">
                  <c:v>เขต 8</c:v>
                </c:pt>
                <c:pt idx="8">
                  <c:v>เขต 9</c:v>
                </c:pt>
                <c:pt idx="9">
                  <c:v>เขต 10</c:v>
                </c:pt>
                <c:pt idx="10">
                  <c:v>เขต 11</c:v>
                </c:pt>
                <c:pt idx="11">
                  <c:v>เขต 12</c:v>
                </c:pt>
              </c:strCache>
            </c:strRef>
          </c:cat>
          <c:val>
            <c:numRef>
              <c:f>'ยอดรวมตำบล LTC'!$K$19:$K$30</c:f>
              <c:numCache>
                <c:formatCode>General</c:formatCode>
                <c:ptCount val="12"/>
                <c:pt idx="0">
                  <c:v>438</c:v>
                </c:pt>
                <c:pt idx="1">
                  <c:v>360</c:v>
                </c:pt>
                <c:pt idx="2">
                  <c:v>349</c:v>
                </c:pt>
                <c:pt idx="3">
                  <c:v>549</c:v>
                </c:pt>
                <c:pt idx="4">
                  <c:v>449</c:v>
                </c:pt>
                <c:pt idx="5">
                  <c:v>330</c:v>
                </c:pt>
                <c:pt idx="6">
                  <c:v>505</c:v>
                </c:pt>
                <c:pt idx="7">
                  <c:v>434</c:v>
                </c:pt>
                <c:pt idx="8">
                  <c:v>611</c:v>
                </c:pt>
                <c:pt idx="9">
                  <c:v>445</c:v>
                </c:pt>
                <c:pt idx="10">
                  <c:v>378</c:v>
                </c:pt>
                <c:pt idx="11">
                  <c:v>310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63330312"/>
        <c:axId val="363326000"/>
      </c:barChart>
      <c:catAx>
        <c:axId val="363330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  <c:crossAx val="363326000"/>
        <c:crosses val="autoZero"/>
        <c:auto val="1"/>
        <c:lblAlgn val="ctr"/>
        <c:lblOffset val="100"/>
        <c:noMultiLvlLbl val="0"/>
      </c:catAx>
      <c:valAx>
        <c:axId val="363326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  <c:crossAx val="363330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h-TH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/>
              <a:t>การอบรม </a:t>
            </a:r>
            <a:r>
              <a:rPr lang="en-US"/>
              <a:t>Care Manager </a:t>
            </a:r>
            <a:r>
              <a:rPr lang="th-TH"/>
              <a:t>ปีงบประมาณ </a:t>
            </a:r>
            <a:r>
              <a:rPr lang="en-US"/>
              <a:t>2561</a:t>
            </a:r>
            <a:endParaRPr lang="th-TH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7072944006999119E-2"/>
          <c:y val="0.12937817560188042"/>
          <c:w val="0.91224123750669173"/>
          <c:h val="0.553832328220713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CM!$B$2</c:f>
              <c:strCache>
                <c:ptCount val="1"/>
                <c:pt idx="0">
                  <c:v>เป้าหมาย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CM!$A$3:$A$15</c:f>
              <c:strCache>
                <c:ptCount val="13"/>
                <c:pt idx="0">
                  <c:v>เขต 1</c:v>
                </c:pt>
                <c:pt idx="1">
                  <c:v>เขต 2</c:v>
                </c:pt>
                <c:pt idx="2">
                  <c:v>เขต 3</c:v>
                </c:pt>
                <c:pt idx="3">
                  <c:v>เขต 4</c:v>
                </c:pt>
                <c:pt idx="4">
                  <c:v>เขต 5</c:v>
                </c:pt>
                <c:pt idx="5">
                  <c:v>เขต 6</c:v>
                </c:pt>
                <c:pt idx="6">
                  <c:v>เขต 7</c:v>
                </c:pt>
                <c:pt idx="7">
                  <c:v>เขต 8</c:v>
                </c:pt>
                <c:pt idx="8">
                  <c:v>เขต 9</c:v>
                </c:pt>
                <c:pt idx="9">
                  <c:v>เขต 10</c:v>
                </c:pt>
                <c:pt idx="10">
                  <c:v>เขต 11</c:v>
                </c:pt>
                <c:pt idx="11">
                  <c:v>เขต 12</c:v>
                </c:pt>
                <c:pt idx="12">
                  <c:v>เขต กทม.</c:v>
                </c:pt>
              </c:strCache>
            </c:strRef>
          </c:cat>
          <c:val>
            <c:numRef>
              <c:f>CM!$B$3:$B$15</c:f>
              <c:numCache>
                <c:formatCode>_-* #,##0_-;\-* #,##0_-;_-* "-"??_-;_-@_-</c:formatCode>
                <c:ptCount val="13"/>
                <c:pt idx="0">
                  <c:v>420</c:v>
                </c:pt>
                <c:pt idx="1">
                  <c:v>370</c:v>
                </c:pt>
                <c:pt idx="2">
                  <c:v>250</c:v>
                </c:pt>
                <c:pt idx="3">
                  <c:v>340</c:v>
                </c:pt>
                <c:pt idx="4">
                  <c:v>320</c:v>
                </c:pt>
                <c:pt idx="5">
                  <c:v>330</c:v>
                </c:pt>
                <c:pt idx="6">
                  <c:v>450</c:v>
                </c:pt>
                <c:pt idx="7">
                  <c:v>460</c:v>
                </c:pt>
                <c:pt idx="8">
                  <c:v>550</c:v>
                </c:pt>
                <c:pt idx="9">
                  <c:v>440</c:v>
                </c:pt>
                <c:pt idx="10">
                  <c:v>200</c:v>
                </c:pt>
                <c:pt idx="11">
                  <c:v>300</c:v>
                </c:pt>
                <c:pt idx="12">
                  <c:v>70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2F4-41B9-B5F1-6E38BD5CC5DA}"/>
            </c:ext>
          </c:extLst>
        </c:ser>
        <c:ser>
          <c:idx val="1"/>
          <c:order val="1"/>
          <c:tx>
            <c:strRef>
              <c:f>CM!$C$2</c:f>
              <c:strCache>
                <c:ptCount val="1"/>
                <c:pt idx="0">
                  <c:v>ผลการอบรม CM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CM!$A$3:$A$15</c:f>
              <c:strCache>
                <c:ptCount val="13"/>
                <c:pt idx="0">
                  <c:v>เขต 1</c:v>
                </c:pt>
                <c:pt idx="1">
                  <c:v>เขต 2</c:v>
                </c:pt>
                <c:pt idx="2">
                  <c:v>เขต 3</c:v>
                </c:pt>
                <c:pt idx="3">
                  <c:v>เขต 4</c:v>
                </c:pt>
                <c:pt idx="4">
                  <c:v>เขต 5</c:v>
                </c:pt>
                <c:pt idx="5">
                  <c:v>เขต 6</c:v>
                </c:pt>
                <c:pt idx="6">
                  <c:v>เขต 7</c:v>
                </c:pt>
                <c:pt idx="7">
                  <c:v>เขต 8</c:v>
                </c:pt>
                <c:pt idx="8">
                  <c:v>เขต 9</c:v>
                </c:pt>
                <c:pt idx="9">
                  <c:v>เขต 10</c:v>
                </c:pt>
                <c:pt idx="10">
                  <c:v>เขต 11</c:v>
                </c:pt>
                <c:pt idx="11">
                  <c:v>เขต 12</c:v>
                </c:pt>
                <c:pt idx="12">
                  <c:v>เขต กทม.</c:v>
                </c:pt>
              </c:strCache>
            </c:strRef>
          </c:cat>
          <c:val>
            <c:numRef>
              <c:f>CM!$C$3:$C$15</c:f>
              <c:numCache>
                <c:formatCode>General</c:formatCode>
                <c:ptCount val="13"/>
                <c:pt idx="0">
                  <c:v>471</c:v>
                </c:pt>
                <c:pt idx="1">
                  <c:v>391</c:v>
                </c:pt>
                <c:pt idx="2">
                  <c:v>292</c:v>
                </c:pt>
                <c:pt idx="3" formatCode="#,##0">
                  <c:v>450</c:v>
                </c:pt>
                <c:pt idx="4">
                  <c:v>404</c:v>
                </c:pt>
                <c:pt idx="5">
                  <c:v>399</c:v>
                </c:pt>
                <c:pt idx="6">
                  <c:v>596</c:v>
                </c:pt>
                <c:pt idx="7">
                  <c:v>539</c:v>
                </c:pt>
                <c:pt idx="8">
                  <c:v>634</c:v>
                </c:pt>
                <c:pt idx="9">
                  <c:v>626</c:v>
                </c:pt>
                <c:pt idx="10">
                  <c:v>361</c:v>
                </c:pt>
                <c:pt idx="11">
                  <c:v>390</c:v>
                </c:pt>
                <c:pt idx="12">
                  <c:v>70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2F4-41B9-B5F1-6E38BD5CC5D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63326392"/>
        <c:axId val="363768120"/>
      </c:barChart>
      <c:catAx>
        <c:axId val="363326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  <c:crossAx val="363768120"/>
        <c:crosses val="autoZero"/>
        <c:auto val="1"/>
        <c:lblAlgn val="ctr"/>
        <c:lblOffset val="100"/>
        <c:noMultiLvlLbl val="0"/>
      </c:catAx>
      <c:valAx>
        <c:axId val="363768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  <c:crossAx val="363326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  <c:showDLblsOverMax val="0"/>
  </c:chart>
  <c:spPr>
    <a:solidFill>
      <a:schemeClr val="accent2">
        <a:lumMod val="40000"/>
        <a:lumOff val="60000"/>
      </a:schemeClr>
    </a:solidFill>
    <a:ln w="9525" cap="flat" cmpd="sng" algn="ctr">
      <a:solidFill>
        <a:schemeClr val="accent1"/>
      </a:solidFill>
      <a:round/>
    </a:ln>
    <a:effectLst>
      <a:outerShdw blurRad="50800" dist="38100" dir="5400000" algn="t" rotWithShape="0">
        <a:prstClr val="black">
          <a:alpha val="40000"/>
        </a:prstClr>
      </a:outerShdw>
    </a:effectLst>
    <a:scene3d>
      <a:camera prst="orthographicFront"/>
      <a:lightRig rig="threePt" dir="t"/>
    </a:scene3d>
    <a:sp3d>
      <a:bevelT w="190500" h="38100"/>
    </a:sp3d>
  </c:spPr>
  <c:txPr>
    <a:bodyPr/>
    <a:lstStyle/>
    <a:p>
      <a:pPr>
        <a:defRPr/>
      </a:pPr>
      <a:endParaRPr lang="th-TH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/>
              <a:t>การอบรม</a:t>
            </a:r>
            <a:r>
              <a:rPr lang="th-TH" baseline="0"/>
              <a:t> </a:t>
            </a:r>
            <a:r>
              <a:rPr lang="en-US" baseline="0"/>
              <a:t>Caregiver </a:t>
            </a:r>
            <a:r>
              <a:rPr lang="th-TH" baseline="0"/>
              <a:t>ปีงบประมาณ </a:t>
            </a:r>
            <a:r>
              <a:rPr lang="en-US" baseline="0"/>
              <a:t>2561</a:t>
            </a:r>
            <a:endParaRPr lang="th-TH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8.8190381056466122E-2"/>
          <c:y val="0.11190356299363859"/>
          <c:w val="0.89589449736411908"/>
          <c:h val="0.598481073643014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CG!$B$2</c:f>
              <c:strCache>
                <c:ptCount val="1"/>
                <c:pt idx="0">
                  <c:v>เป้าหมาย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dLbl>
              <c:idx val="1"/>
              <c:layout>
                <c:manualLayout>
                  <c:x val="-2.648497615117355E-17"/>
                  <c:y val="-3.672317201013657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5.2969952302347101E-17"/>
                  <c:y val="-8.474578156185358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2.8893035026776107E-3"/>
                  <c:y val="-7.062148463487802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4446517513388053E-3"/>
                  <c:y val="-8.192092217645856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1.059399046046942E-16"/>
                  <c:y val="-6.779662524948300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CG!$A$3:$A$15</c:f>
              <c:strCache>
                <c:ptCount val="13"/>
                <c:pt idx="0">
                  <c:v>เขต 1</c:v>
                </c:pt>
                <c:pt idx="1">
                  <c:v>เขต 2</c:v>
                </c:pt>
                <c:pt idx="2">
                  <c:v>เขต 3</c:v>
                </c:pt>
                <c:pt idx="3">
                  <c:v>เขต 4</c:v>
                </c:pt>
                <c:pt idx="4">
                  <c:v>เขต 5</c:v>
                </c:pt>
                <c:pt idx="5">
                  <c:v>เขต 6</c:v>
                </c:pt>
                <c:pt idx="6">
                  <c:v>เขต 7</c:v>
                </c:pt>
                <c:pt idx="7">
                  <c:v>เขต 8</c:v>
                </c:pt>
                <c:pt idx="8">
                  <c:v>เขต 9</c:v>
                </c:pt>
                <c:pt idx="9">
                  <c:v>เขต 10</c:v>
                </c:pt>
                <c:pt idx="10">
                  <c:v>เขต 11</c:v>
                </c:pt>
                <c:pt idx="11">
                  <c:v>เขต 12</c:v>
                </c:pt>
                <c:pt idx="12">
                  <c:v>เขต กทม.</c:v>
                </c:pt>
              </c:strCache>
            </c:strRef>
          </c:cat>
          <c:val>
            <c:numRef>
              <c:f>CG!$B$3:$B$15</c:f>
              <c:numCache>
                <c:formatCode>_-* #,##0_-;\-* #,##0_-;_-* "-"??_-;_-@_-</c:formatCode>
                <c:ptCount val="13"/>
                <c:pt idx="0">
                  <c:v>1500</c:v>
                </c:pt>
                <c:pt idx="1">
                  <c:v>1500</c:v>
                </c:pt>
                <c:pt idx="2">
                  <c:v>960</c:v>
                </c:pt>
                <c:pt idx="3">
                  <c:v>680</c:v>
                </c:pt>
                <c:pt idx="4">
                  <c:v>1200</c:v>
                </c:pt>
                <c:pt idx="5">
                  <c:v>1200</c:v>
                </c:pt>
                <c:pt idx="6">
                  <c:v>2160</c:v>
                </c:pt>
                <c:pt idx="7">
                  <c:v>1200</c:v>
                </c:pt>
                <c:pt idx="8">
                  <c:v>2200</c:v>
                </c:pt>
                <c:pt idx="9">
                  <c:v>1500</c:v>
                </c:pt>
                <c:pt idx="10">
                  <c:v>1500</c:v>
                </c:pt>
                <c:pt idx="11">
                  <c:v>1200</c:v>
                </c:pt>
                <c:pt idx="12">
                  <c:v>1200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577-4EA1-A644-DBD7133E187F}"/>
            </c:ext>
          </c:extLst>
        </c:ser>
        <c:ser>
          <c:idx val="1"/>
          <c:order val="1"/>
          <c:tx>
            <c:strRef>
              <c:f>CG!$C$2</c:f>
              <c:strCache>
                <c:ptCount val="1"/>
                <c:pt idx="0">
                  <c:v>ผลการอบรม CG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/>
            </a:sp3d>
          </c:spPr>
          <c:invertIfNegative val="0"/>
          <c:dLbls>
            <c:dLbl>
              <c:idx val="4"/>
              <c:layout>
                <c:manualLayout>
                  <c:x val="1.4446517513387524E-3"/>
                  <c:y val="-9.0395500332643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2.0600506469878557E-4"/>
                  <c:y val="-9.611684152249694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359-4464-A2C8-EF39E7E4DE6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1.4446517513389114E-3"/>
                  <c:y val="-3.10734532393463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CG!$A$3:$A$15</c:f>
              <c:strCache>
                <c:ptCount val="13"/>
                <c:pt idx="0">
                  <c:v>เขต 1</c:v>
                </c:pt>
                <c:pt idx="1">
                  <c:v>เขต 2</c:v>
                </c:pt>
                <c:pt idx="2">
                  <c:v>เขต 3</c:v>
                </c:pt>
                <c:pt idx="3">
                  <c:v>เขต 4</c:v>
                </c:pt>
                <c:pt idx="4">
                  <c:v>เขต 5</c:v>
                </c:pt>
                <c:pt idx="5">
                  <c:v>เขต 6</c:v>
                </c:pt>
                <c:pt idx="6">
                  <c:v>เขต 7</c:v>
                </c:pt>
                <c:pt idx="7">
                  <c:v>เขต 8</c:v>
                </c:pt>
                <c:pt idx="8">
                  <c:v>เขต 9</c:v>
                </c:pt>
                <c:pt idx="9">
                  <c:v>เขต 10</c:v>
                </c:pt>
                <c:pt idx="10">
                  <c:v>เขต 11</c:v>
                </c:pt>
                <c:pt idx="11">
                  <c:v>เขต 12</c:v>
                </c:pt>
                <c:pt idx="12">
                  <c:v>เขต กทม.</c:v>
                </c:pt>
              </c:strCache>
            </c:strRef>
          </c:cat>
          <c:val>
            <c:numRef>
              <c:f>CG!$C$3:$C$15</c:f>
              <c:numCache>
                <c:formatCode>#,##0</c:formatCode>
                <c:ptCount val="13"/>
                <c:pt idx="0">
                  <c:v>3009</c:v>
                </c:pt>
                <c:pt idx="1">
                  <c:v>1789</c:v>
                </c:pt>
                <c:pt idx="2">
                  <c:v>2560</c:v>
                </c:pt>
                <c:pt idx="3">
                  <c:v>1883</c:v>
                </c:pt>
                <c:pt idx="4">
                  <c:v>1635</c:v>
                </c:pt>
                <c:pt idx="5">
                  <c:v>1129</c:v>
                </c:pt>
                <c:pt idx="6">
                  <c:v>2403</c:v>
                </c:pt>
                <c:pt idx="7">
                  <c:v>1888</c:v>
                </c:pt>
                <c:pt idx="8">
                  <c:v>2565</c:v>
                </c:pt>
                <c:pt idx="9">
                  <c:v>5124</c:v>
                </c:pt>
                <c:pt idx="10">
                  <c:v>1556</c:v>
                </c:pt>
                <c:pt idx="11">
                  <c:v>1211</c:v>
                </c:pt>
                <c:pt idx="12" formatCode="General">
                  <c:v>600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577-4EA1-A644-DBD7133E187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63770472"/>
        <c:axId val="363773216"/>
      </c:barChart>
      <c:catAx>
        <c:axId val="363770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  <c:crossAx val="363773216"/>
        <c:crosses val="autoZero"/>
        <c:auto val="1"/>
        <c:lblAlgn val="ctr"/>
        <c:lblOffset val="100"/>
        <c:noMultiLvlLbl val="0"/>
      </c:catAx>
      <c:valAx>
        <c:axId val="363773216"/>
        <c:scaling>
          <c:orientation val="minMax"/>
        </c:scaling>
        <c:delete val="0"/>
        <c:axPos val="l"/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  <c:crossAx val="363770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1236936549099492"/>
          <c:y val="7.4183618790046382E-2"/>
          <c:w val="0.16921690037650286"/>
          <c:h val="0.181886977671502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  <c:showDLblsOverMax val="0"/>
  </c:chart>
  <c:spPr>
    <a:solidFill>
      <a:schemeClr val="accent2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>
      <a:innerShdw blurRad="63500" dist="50800" dir="13500000">
        <a:prstClr val="black">
          <a:alpha val="50000"/>
        </a:prstClr>
      </a:innerShdw>
    </a:effectLst>
    <a:scene3d>
      <a:camera prst="orthographicFront"/>
      <a:lightRig rig="balanced" dir="t">
        <a:rot lat="0" lon="0" rev="8700000"/>
      </a:lightRig>
    </a:scene3d>
    <a:sp3d>
      <a:bevelT w="190500" h="38100"/>
    </a:sp3d>
  </c:spPr>
  <c:txPr>
    <a:bodyPr/>
    <a:lstStyle/>
    <a:p>
      <a:pPr>
        <a:defRPr/>
      </a:pPr>
      <a:endParaRPr lang="th-TH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CP!$B$1</c:f>
              <c:strCache>
                <c:ptCount val="1"/>
                <c:pt idx="0">
                  <c:v>จำนวนผู้สูงอายุที่มีภาวะพึ่งพิง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cat>
            <c:strRef>
              <c:f>CP!$A$2:$A$13</c:f>
              <c:strCache>
                <c:ptCount val="12"/>
                <c:pt idx="0">
                  <c:v>เขต 1</c:v>
                </c:pt>
                <c:pt idx="1">
                  <c:v>เขต 2</c:v>
                </c:pt>
                <c:pt idx="2">
                  <c:v>เขต 3</c:v>
                </c:pt>
                <c:pt idx="3">
                  <c:v>เขต 4</c:v>
                </c:pt>
                <c:pt idx="4">
                  <c:v>เขต 5</c:v>
                </c:pt>
                <c:pt idx="5">
                  <c:v>เขต 6</c:v>
                </c:pt>
                <c:pt idx="6">
                  <c:v>เขต 7</c:v>
                </c:pt>
                <c:pt idx="7">
                  <c:v>เขต 8</c:v>
                </c:pt>
                <c:pt idx="8">
                  <c:v>เขต 9</c:v>
                </c:pt>
                <c:pt idx="9">
                  <c:v>เขต 10</c:v>
                </c:pt>
                <c:pt idx="10">
                  <c:v>เขต 11</c:v>
                </c:pt>
                <c:pt idx="11">
                  <c:v>เขต 12</c:v>
                </c:pt>
              </c:strCache>
            </c:strRef>
          </c:cat>
          <c:val>
            <c:numRef>
              <c:f>CP!$B$2:$B$13</c:f>
              <c:numCache>
                <c:formatCode>_-* #,##0_-;\-* #,##0_-;_-* "-"??_-;_-@_-</c:formatCode>
                <c:ptCount val="12"/>
                <c:pt idx="0">
                  <c:v>16038</c:v>
                </c:pt>
                <c:pt idx="1">
                  <c:v>9902</c:v>
                </c:pt>
                <c:pt idx="2">
                  <c:v>9659</c:v>
                </c:pt>
                <c:pt idx="3">
                  <c:v>14357</c:v>
                </c:pt>
                <c:pt idx="4">
                  <c:v>9457</c:v>
                </c:pt>
                <c:pt idx="5">
                  <c:v>11014</c:v>
                </c:pt>
                <c:pt idx="6">
                  <c:v>25705</c:v>
                </c:pt>
                <c:pt idx="7">
                  <c:v>21112</c:v>
                </c:pt>
                <c:pt idx="8">
                  <c:v>17988</c:v>
                </c:pt>
                <c:pt idx="9">
                  <c:v>29503</c:v>
                </c:pt>
                <c:pt idx="10">
                  <c:v>9487</c:v>
                </c:pt>
                <c:pt idx="11">
                  <c:v>8590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906-4CF4-B4ED-8C7E610BA3A3}"/>
            </c:ext>
          </c:extLst>
        </c:ser>
        <c:ser>
          <c:idx val="1"/>
          <c:order val="1"/>
          <c:tx>
            <c:strRef>
              <c:f>CP!$C$1</c:f>
              <c:strCache>
                <c:ptCount val="1"/>
                <c:pt idx="0">
                  <c:v>จัดทำ CarePlan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softEdge rad="12700"/>
            </a:effectLst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cat>
            <c:strRef>
              <c:f>CP!$A$2:$A$13</c:f>
              <c:strCache>
                <c:ptCount val="12"/>
                <c:pt idx="0">
                  <c:v>เขต 1</c:v>
                </c:pt>
                <c:pt idx="1">
                  <c:v>เขต 2</c:v>
                </c:pt>
                <c:pt idx="2">
                  <c:v>เขต 3</c:v>
                </c:pt>
                <c:pt idx="3">
                  <c:v>เขต 4</c:v>
                </c:pt>
                <c:pt idx="4">
                  <c:v>เขต 5</c:v>
                </c:pt>
                <c:pt idx="5">
                  <c:v>เขต 6</c:v>
                </c:pt>
                <c:pt idx="6">
                  <c:v>เขต 7</c:v>
                </c:pt>
                <c:pt idx="7">
                  <c:v>เขต 8</c:v>
                </c:pt>
                <c:pt idx="8">
                  <c:v>เขต 9</c:v>
                </c:pt>
                <c:pt idx="9">
                  <c:v>เขต 10</c:v>
                </c:pt>
                <c:pt idx="10">
                  <c:v>เขต 11</c:v>
                </c:pt>
                <c:pt idx="11">
                  <c:v>เขต 12</c:v>
                </c:pt>
              </c:strCache>
            </c:strRef>
          </c:cat>
          <c:val>
            <c:numRef>
              <c:f>CP!$C$2:$C$13</c:f>
              <c:numCache>
                <c:formatCode>#,##0</c:formatCode>
                <c:ptCount val="12"/>
                <c:pt idx="0">
                  <c:v>15251</c:v>
                </c:pt>
                <c:pt idx="1">
                  <c:v>9865</c:v>
                </c:pt>
                <c:pt idx="2">
                  <c:v>9616</c:v>
                </c:pt>
                <c:pt idx="3">
                  <c:v>13464</c:v>
                </c:pt>
                <c:pt idx="4">
                  <c:v>7435</c:v>
                </c:pt>
                <c:pt idx="5">
                  <c:v>10158</c:v>
                </c:pt>
                <c:pt idx="6">
                  <c:v>24902</c:v>
                </c:pt>
                <c:pt idx="7">
                  <c:v>14768</c:v>
                </c:pt>
                <c:pt idx="8">
                  <c:v>15028</c:v>
                </c:pt>
                <c:pt idx="9">
                  <c:v>27506</c:v>
                </c:pt>
                <c:pt idx="10">
                  <c:v>8318</c:v>
                </c:pt>
                <c:pt idx="11">
                  <c:v>6277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906-4CF4-B4ED-8C7E610BA3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287554256"/>
        <c:axId val="287552688"/>
      </c:barChart>
      <c:catAx>
        <c:axId val="287554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  <c:crossAx val="287552688"/>
        <c:crosses val="autoZero"/>
        <c:auto val="1"/>
        <c:lblAlgn val="ctr"/>
        <c:lblOffset val="100"/>
        <c:noMultiLvlLbl val="0"/>
      </c:catAx>
      <c:valAx>
        <c:axId val="287552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  <c:crossAx val="287554256"/>
        <c:crosses val="autoZero"/>
        <c:crossBetween val="between"/>
      </c:valAx>
      <c:dTable>
        <c:showHorzBorder val="1"/>
        <c:showVertBorder val="1"/>
        <c:showOutline val="1"/>
        <c:showKeys val="1"/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4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  <a:scene3d>
      <a:camera prst="orthographicFront"/>
      <a:lightRig rig="threePt" dir="t"/>
    </a:scene3d>
    <a:sp3d>
      <a:bevelT w="190500" h="38100"/>
    </a:sp3d>
  </c:spPr>
  <c:txPr>
    <a:bodyPr/>
    <a:lstStyle/>
    <a:p>
      <a:pPr>
        <a:defRPr/>
      </a:pPr>
      <a:endParaRPr lang="th-TH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0.11386</cdr:x>
      <cdr:y>0.27529</cdr:y>
    </cdr:from>
    <cdr:to>
      <cdr:x>1</cdr:x>
      <cdr:y>0.39742</cdr:y>
    </cdr:to>
    <cdr:sp macro="" textlink="">
      <cdr:nvSpPr>
        <cdr:cNvPr id="3" name="Content Placeholder 2"/>
        <cdr:cNvSpPr>
          <a:spLocks xmlns:a="http://schemas.openxmlformats.org/drawingml/2006/main" noGrp="1"/>
        </cdr:cNvSpPr>
      </cdr:nvSpPr>
      <cdr:spPr>
        <a:xfrm xmlns:a="http://schemas.openxmlformats.org/drawingml/2006/main">
          <a:off x="2030512" y="1038374"/>
          <a:ext cx="6912768" cy="4606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anchor="ctr"/>
        <a:lstStyle xmlns:a="http://schemas.openxmlformats.org/drawingml/2006/main">
          <a:lvl1pPr marL="0" indent="0" algn="l" defTabSz="914400" rtl="0" eaLnBrk="1" latinLnBrk="1" hangingPunct="1">
            <a:spcBef>
              <a:spcPct val="20000"/>
            </a:spcBef>
            <a:buFont typeface="Arial" pitchFamily="34" charset="0"/>
            <a:buNone/>
            <a:defRPr sz="2000" kern="120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+mn-ea"/>
              <a:cs typeface="Arial" pitchFamily="34" charset="0"/>
            </a:defRPr>
          </a:lvl1pPr>
          <a:lvl2pPr marL="742950" indent="-285750" algn="l" defTabSz="914400" rtl="0" eaLnBrk="1" latinLnBrk="1" hangingPunct="1">
            <a:spcBef>
              <a:spcPct val="20000"/>
            </a:spcBef>
            <a:buFont typeface="Arial" pitchFamily="34" charset="0"/>
            <a:buChar char="–"/>
            <a:defRPr sz="2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1143000" indent="-228600" algn="l" defTabSz="914400" rtl="0" eaLnBrk="1" latinLnBrk="1" hangingPunct="1">
            <a:spcBef>
              <a:spcPct val="20000"/>
            </a:spcBef>
            <a:buFont typeface="Arial" pitchFamily="34" charset="0"/>
            <a:buChar char="•"/>
            <a:defRPr sz="2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600200" indent="-228600" algn="l" defTabSz="914400" rtl="0" eaLnBrk="1" latinLnBrk="1" hangingPunct="1">
            <a:spcBef>
              <a:spcPct val="20000"/>
            </a:spcBef>
            <a:buFont typeface="Arial" pitchFamily="34" charset="0"/>
            <a:buChar char="–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2057400" indent="-228600" algn="l" defTabSz="914400" rtl="0" eaLnBrk="1" latinLnBrk="1" hangingPunct="1">
            <a:spcBef>
              <a:spcPct val="20000"/>
            </a:spcBef>
            <a:buFont typeface="Arial" pitchFamily="34" charset="0"/>
            <a:buChar char="»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514600" indent="-228600" algn="l" defTabSz="914400" rtl="0" eaLnBrk="1" latinLnBrk="1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971800" indent="-228600" algn="l" defTabSz="914400" rtl="0" eaLnBrk="1" latinLnBrk="1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429000" indent="-228600" algn="l" defTabSz="914400" rtl="0" eaLnBrk="1" latinLnBrk="1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886200" indent="-228600" algn="l" defTabSz="914400" rtl="0" eaLnBrk="1" latinLnBrk="1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th-TH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364" cy="4989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662" y="1"/>
            <a:ext cx="2949363" cy="4989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66AE07-7836-4BB1-912A-FE413A618DF6}" type="datetimeFigureOut">
              <a:rPr lang="th-TH" smtClean="0"/>
              <a:t>07/01/62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5148"/>
            <a:ext cx="2949364" cy="4989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662" y="9445148"/>
            <a:ext cx="2949363" cy="4989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C5A19B-FEF4-4731-83B0-508FD78C0A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269206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9F675-32C0-4AB3-BE6C-8ACF23B61914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9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5172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0" y="9445172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5EA10-5CB3-4E8F-ADD6-563612D10F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99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ree-powerpoint-templates-design.com/free-powerpoint-templates-design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515" y="4099887"/>
            <a:ext cx="1640620" cy="84355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95486"/>
            <a:ext cx="1440160" cy="1440160"/>
          </a:xfrm>
          <a:prstGeom prst="rect">
            <a:avLst/>
          </a:prstGeom>
        </p:spPr>
      </p:pic>
      <p:sp>
        <p:nvSpPr>
          <p:cNvPr id="14" name="TextBox 13">
            <a:hlinkClick r:id="rId4"/>
          </p:cNvPr>
          <p:cNvSpPr txBox="1"/>
          <p:nvPr/>
        </p:nvSpPr>
        <p:spPr>
          <a:xfrm>
            <a:off x="0" y="715709"/>
            <a:ext cx="950505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altLang="ko-KR" sz="40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ผลการดำเนินงาน</a:t>
            </a:r>
          </a:p>
          <a:p>
            <a:pPr algn="ctr"/>
            <a:r>
              <a:rPr lang="th-TH" altLang="ko-KR" sz="40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ระบบบริการดูแลระยะยาวด้านสาธารณสุข</a:t>
            </a:r>
            <a:endParaRPr lang="en-US" altLang="ko-KR" sz="40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pPr algn="ctr"/>
            <a:r>
              <a:rPr lang="th-TH" altLang="ko-KR" sz="40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สำหรับผู้สูงอายุที่มีภาวะพึ่งพิง (</a:t>
            </a:r>
            <a:r>
              <a:rPr lang="en-US" altLang="ko-KR" sz="40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Long Term Care)</a:t>
            </a:r>
            <a:endParaRPr lang="th-TH" altLang="ko-KR" sz="40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pPr algn="ctr"/>
            <a:r>
              <a:rPr lang="th-TH" altLang="ko-KR" sz="40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ปีงบประมาณ </a:t>
            </a:r>
            <a:r>
              <a:rPr lang="en-US" altLang="ko-KR" sz="4000" b="1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2561</a:t>
            </a:r>
          </a:p>
          <a:p>
            <a:pPr algn="ctr"/>
            <a:r>
              <a:rPr lang="th-TH" altLang="ko-KR" sz="4000" b="1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เดือนกันยายน</a:t>
            </a:r>
            <a:endParaRPr lang="ko-KR" altLang="en-US" sz="40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/>
          </p:cNvPr>
          <p:cNvSpPr txBox="1"/>
          <p:nvPr/>
        </p:nvSpPr>
        <p:spPr>
          <a:xfrm>
            <a:off x="2148143" y="627534"/>
            <a:ext cx="6336704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500" b="1" dirty="0">
                <a:solidFill>
                  <a:srgbClr val="A3CAD9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Thank You</a:t>
            </a:r>
          </a:p>
          <a:p>
            <a:pPr algn="ctr"/>
            <a:endParaRPr lang="ko-KR" altLang="en-US" sz="11500" b="1" dirty="0">
              <a:solidFill>
                <a:srgbClr val="A3CAD9"/>
              </a:solidFill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2498551"/>
            <a:ext cx="2641119" cy="1760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Chart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4394414"/>
              </p:ext>
            </p:extLst>
          </p:nvPr>
        </p:nvGraphicFramePr>
        <p:xfrm>
          <a:off x="89948" y="627535"/>
          <a:ext cx="8683547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3" name="ชื่อเรื่อง 2"/>
          <p:cNvSpPr txBox="1">
            <a:spLocks/>
          </p:cNvSpPr>
          <p:nvPr/>
        </p:nvSpPr>
        <p:spPr>
          <a:xfrm>
            <a:off x="636591" y="13101"/>
            <a:ext cx="8136904" cy="86409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ตำบลที่ผ่านเกณฑ์การดำเนินงานดูแลสุขภาพผู้สูงอายุระยะยาว</a:t>
            </a:r>
          </a:p>
        </p:txBody>
      </p:sp>
      <p:sp>
        <p:nvSpPr>
          <p:cNvPr id="34" name="TextBox 9">
            <a:hlinkClick r:id="rId3"/>
            <a:extLst>
              <a:ext uri="{FF2B5EF4-FFF2-40B4-BE49-F238E27FC236}">
                <a16:creationId xmlns="" xmlns:a16="http://schemas.microsoft.com/office/drawing/2014/main" id="{DAA5C196-69DB-49A1-AFFF-A2C59939EA32}"/>
              </a:ext>
            </a:extLst>
          </p:cNvPr>
          <p:cNvSpPr txBox="1"/>
          <p:nvPr/>
        </p:nvSpPr>
        <p:spPr>
          <a:xfrm>
            <a:off x="6948264" y="4835723"/>
            <a:ext cx="264894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th-TH" altLang="ko-KR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ข้อมูล ณ เดือนกันยายน</a:t>
            </a:r>
            <a:r>
              <a:rPr lang="en-US" altLang="ko-KR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2561</a:t>
            </a:r>
            <a:r>
              <a:rPr lang="th-TH" altLang="ko-KR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altLang="ko-KR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8" name="กล่องข้อความ 4">
            <a:extLst>
              <a:ext uri="{FF2B5EF4-FFF2-40B4-BE49-F238E27FC236}">
                <a16:creationId xmlns="" xmlns:a16="http://schemas.microsoft.com/office/drawing/2014/main" id="{641C04DE-D80C-4A24-B3D3-471E43ACF6DA}"/>
              </a:ext>
            </a:extLst>
          </p:cNvPr>
          <p:cNvSpPr txBox="1"/>
          <p:nvPr/>
        </p:nvSpPr>
        <p:spPr>
          <a:xfrm>
            <a:off x="1246703" y="3067034"/>
            <a:ext cx="575110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84.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5</a:t>
            </a:r>
          </a:p>
        </p:txBody>
      </p:sp>
      <p:sp>
        <p:nvSpPr>
          <p:cNvPr id="9" name="กล่องข้อความ 4">
            <a:extLst>
              <a:ext uri="{FF2B5EF4-FFF2-40B4-BE49-F238E27FC236}">
                <a16:creationId xmlns="" xmlns:a16="http://schemas.microsoft.com/office/drawing/2014/main" id="{641C04DE-D80C-4A24-B3D3-471E43ACF6DA}"/>
              </a:ext>
            </a:extLst>
          </p:cNvPr>
          <p:cNvSpPr txBox="1"/>
          <p:nvPr/>
        </p:nvSpPr>
        <p:spPr>
          <a:xfrm>
            <a:off x="1936379" y="3072180"/>
            <a:ext cx="575110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83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.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1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0" name="กล่องข้อความ 4">
            <a:extLst>
              <a:ext uri="{FF2B5EF4-FFF2-40B4-BE49-F238E27FC236}">
                <a16:creationId xmlns="" xmlns:a16="http://schemas.microsoft.com/office/drawing/2014/main" id="{641C04DE-D80C-4A24-B3D3-471E43ACF6DA}"/>
              </a:ext>
            </a:extLst>
          </p:cNvPr>
          <p:cNvSpPr txBox="1"/>
          <p:nvPr/>
        </p:nvSpPr>
        <p:spPr>
          <a:xfrm>
            <a:off x="3964346" y="3066369"/>
            <a:ext cx="557720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62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.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1</a:t>
            </a:r>
          </a:p>
        </p:txBody>
      </p:sp>
      <p:sp>
        <p:nvSpPr>
          <p:cNvPr id="11" name="กล่องข้อความ 4">
            <a:extLst>
              <a:ext uri="{FF2B5EF4-FFF2-40B4-BE49-F238E27FC236}">
                <a16:creationId xmlns="" xmlns:a16="http://schemas.microsoft.com/office/drawing/2014/main" id="{641C04DE-D80C-4A24-B3D3-471E43ACF6DA}"/>
              </a:ext>
            </a:extLst>
          </p:cNvPr>
          <p:cNvSpPr txBox="1"/>
          <p:nvPr/>
        </p:nvSpPr>
        <p:spPr>
          <a:xfrm>
            <a:off x="4649083" y="3066369"/>
            <a:ext cx="557638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ร้อยละ.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76.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5</a:t>
            </a:r>
          </a:p>
        </p:txBody>
      </p:sp>
      <p:sp>
        <p:nvSpPr>
          <p:cNvPr id="12" name="กล่องข้อความ 4">
            <a:extLst>
              <a:ext uri="{FF2B5EF4-FFF2-40B4-BE49-F238E27FC236}">
                <a16:creationId xmlns="" xmlns:a16="http://schemas.microsoft.com/office/drawing/2014/main" id="{641C04DE-D80C-4A24-B3D3-471E43ACF6DA}"/>
              </a:ext>
            </a:extLst>
          </p:cNvPr>
          <p:cNvSpPr txBox="1"/>
          <p:nvPr/>
        </p:nvSpPr>
        <p:spPr>
          <a:xfrm>
            <a:off x="6084168" y="3075806"/>
            <a:ext cx="575110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80.3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3" name="กล่องข้อความ 4">
            <a:extLst>
              <a:ext uri="{FF2B5EF4-FFF2-40B4-BE49-F238E27FC236}">
                <a16:creationId xmlns="" xmlns:a16="http://schemas.microsoft.com/office/drawing/2014/main" id="{641C04DE-D80C-4A24-B3D3-471E43ACF6DA}"/>
              </a:ext>
            </a:extLst>
          </p:cNvPr>
          <p:cNvSpPr txBox="1"/>
          <p:nvPr/>
        </p:nvSpPr>
        <p:spPr>
          <a:xfrm>
            <a:off x="3238192" y="3067034"/>
            <a:ext cx="575109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7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0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.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7</a:t>
            </a:r>
          </a:p>
        </p:txBody>
      </p:sp>
      <p:sp>
        <p:nvSpPr>
          <p:cNvPr id="14" name="กล่องข้อความ 4">
            <a:extLst>
              <a:ext uri="{FF2B5EF4-FFF2-40B4-BE49-F238E27FC236}">
                <a16:creationId xmlns="" xmlns:a16="http://schemas.microsoft.com/office/drawing/2014/main" id="{641C04DE-D80C-4A24-B3D3-471E43ACF6DA}"/>
              </a:ext>
            </a:extLst>
          </p:cNvPr>
          <p:cNvSpPr txBox="1"/>
          <p:nvPr/>
        </p:nvSpPr>
        <p:spPr>
          <a:xfrm>
            <a:off x="2601840" y="3072180"/>
            <a:ext cx="557720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77.0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5" name="กล่องข้อความ 4">
            <a:extLst>
              <a:ext uri="{FF2B5EF4-FFF2-40B4-BE49-F238E27FC236}">
                <a16:creationId xmlns="" xmlns:a16="http://schemas.microsoft.com/office/drawing/2014/main" id="{641C04DE-D80C-4A24-B3D3-471E43ACF6DA}"/>
              </a:ext>
            </a:extLst>
          </p:cNvPr>
          <p:cNvSpPr txBox="1"/>
          <p:nvPr/>
        </p:nvSpPr>
        <p:spPr>
          <a:xfrm>
            <a:off x="5360724" y="3075806"/>
            <a:ext cx="557637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67.4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6" name="กล่องข้อความ 4">
            <a:extLst>
              <a:ext uri="{FF2B5EF4-FFF2-40B4-BE49-F238E27FC236}">
                <a16:creationId xmlns="" xmlns:a16="http://schemas.microsoft.com/office/drawing/2014/main" id="{641C04DE-D80C-4A24-B3D3-471E43ACF6DA}"/>
              </a:ext>
            </a:extLst>
          </p:cNvPr>
          <p:cNvSpPr txBox="1"/>
          <p:nvPr/>
        </p:nvSpPr>
        <p:spPr>
          <a:xfrm>
            <a:off x="557027" y="3067034"/>
            <a:ext cx="575110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5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7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.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0</a:t>
            </a:r>
          </a:p>
        </p:txBody>
      </p:sp>
      <p:sp>
        <p:nvSpPr>
          <p:cNvPr id="17" name="กล่องข้อความ 4">
            <a:extLst>
              <a:ext uri="{FF2B5EF4-FFF2-40B4-BE49-F238E27FC236}">
                <a16:creationId xmlns="" xmlns:a16="http://schemas.microsoft.com/office/drawing/2014/main" id="{641C04DE-D80C-4A24-B3D3-471E43ACF6DA}"/>
              </a:ext>
            </a:extLst>
          </p:cNvPr>
          <p:cNvSpPr txBox="1"/>
          <p:nvPr/>
        </p:nvSpPr>
        <p:spPr>
          <a:xfrm>
            <a:off x="8098515" y="3065371"/>
            <a:ext cx="575109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5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4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.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9</a:t>
            </a:r>
          </a:p>
        </p:txBody>
      </p:sp>
      <p:sp>
        <p:nvSpPr>
          <p:cNvPr id="18" name="กล่องข้อความ 4">
            <a:extLst>
              <a:ext uri="{FF2B5EF4-FFF2-40B4-BE49-F238E27FC236}">
                <a16:creationId xmlns="" xmlns:a16="http://schemas.microsoft.com/office/drawing/2014/main" id="{641C04DE-D80C-4A24-B3D3-471E43ACF6DA}"/>
              </a:ext>
            </a:extLst>
          </p:cNvPr>
          <p:cNvSpPr txBox="1"/>
          <p:nvPr/>
        </p:nvSpPr>
        <p:spPr>
          <a:xfrm>
            <a:off x="7434849" y="3075806"/>
            <a:ext cx="557721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73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.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0</a:t>
            </a:r>
          </a:p>
        </p:txBody>
      </p:sp>
      <p:sp>
        <p:nvSpPr>
          <p:cNvPr id="19" name="กล่องข้อความ 4">
            <a:extLst>
              <a:ext uri="{FF2B5EF4-FFF2-40B4-BE49-F238E27FC236}">
                <a16:creationId xmlns="" xmlns:a16="http://schemas.microsoft.com/office/drawing/2014/main" id="{641C04DE-D80C-4A24-B3D3-471E43ACF6DA}"/>
              </a:ext>
            </a:extLst>
          </p:cNvPr>
          <p:cNvSpPr txBox="1"/>
          <p:nvPr/>
        </p:nvSpPr>
        <p:spPr>
          <a:xfrm>
            <a:off x="6794574" y="3075806"/>
            <a:ext cx="557638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7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2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.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6</a:t>
            </a:r>
          </a:p>
        </p:txBody>
      </p:sp>
      <p:sp>
        <p:nvSpPr>
          <p:cNvPr id="22" name="TextBox 9">
            <a:hlinkClick r:id="rId3"/>
            <a:extLst>
              <a:ext uri="{FF2B5EF4-FFF2-40B4-BE49-F238E27FC236}">
                <a16:creationId xmlns="" xmlns:a16="http://schemas.microsoft.com/office/drawing/2014/main" id="{291E62E7-7D5F-4888-874F-37971DDB0695}"/>
              </a:ext>
            </a:extLst>
          </p:cNvPr>
          <p:cNvSpPr txBox="1"/>
          <p:nvPr/>
        </p:nvSpPr>
        <p:spPr>
          <a:xfrm>
            <a:off x="72008" y="4272290"/>
            <a:ext cx="9036496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altLang="ko-KR" sz="20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จำนวนตำบลทั้งหมด 7</a:t>
            </a:r>
            <a:r>
              <a:rPr lang="en-US" altLang="ko-KR" sz="20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,</a:t>
            </a:r>
            <a:r>
              <a:rPr lang="th-TH" altLang="ko-KR" sz="20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255</a:t>
            </a:r>
            <a:r>
              <a:rPr lang="en-US" altLang="ko-KR" sz="20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th-TH" altLang="ko-KR" sz="20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ตำบล จำนวนตำบลที่ผ่านเกณฑ์</a:t>
            </a:r>
            <a:r>
              <a:rPr lang="en-US" altLang="ko-KR" sz="20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5,158</a:t>
            </a:r>
            <a:r>
              <a:rPr lang="th-TH" altLang="ko-KR" sz="20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คิดเป็นร้อยละ </a:t>
            </a:r>
            <a:r>
              <a:rPr lang="en-US" altLang="ko-KR" sz="20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71.1</a:t>
            </a:r>
            <a:endParaRPr lang="en-US" altLang="ko-KR" sz="20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8552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แผนภูมิ 1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8911295"/>
              </p:ext>
            </p:extLst>
          </p:nvPr>
        </p:nvGraphicFramePr>
        <p:xfrm>
          <a:off x="0" y="-55874"/>
          <a:ext cx="9144000" cy="421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กล่องข้อความ 4">
            <a:extLst>
              <a:ext uri="{FF2B5EF4-FFF2-40B4-BE49-F238E27FC236}">
                <a16:creationId xmlns="" xmlns:a16="http://schemas.microsoft.com/office/drawing/2014/main" id="{5CFE23FF-306A-49E3-9BB1-669CDF586F18}"/>
              </a:ext>
            </a:extLst>
          </p:cNvPr>
          <p:cNvSpPr txBox="1"/>
          <p:nvPr/>
        </p:nvSpPr>
        <p:spPr>
          <a:xfrm>
            <a:off x="1300274" y="3227824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105.7</a:t>
            </a:r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="" xmlns:a16="http://schemas.microsoft.com/office/drawing/2014/main" id="{117D27CC-3AA2-457A-B2CE-A45CA7C50E26}"/>
              </a:ext>
            </a:extLst>
          </p:cNvPr>
          <p:cNvSpPr txBox="1"/>
          <p:nvPr/>
        </p:nvSpPr>
        <p:spPr>
          <a:xfrm>
            <a:off x="1947037" y="3227824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 116.8</a:t>
            </a:r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="" xmlns:a16="http://schemas.microsoft.com/office/drawing/2014/main" id="{4BE3D7A2-F158-47DF-9E59-36DE5D9E7110}"/>
              </a:ext>
            </a:extLst>
          </p:cNvPr>
          <p:cNvSpPr txBox="1"/>
          <p:nvPr/>
        </p:nvSpPr>
        <p:spPr>
          <a:xfrm>
            <a:off x="2599093" y="3227824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132.4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="" xmlns:a16="http://schemas.microsoft.com/office/drawing/2014/main" id="{AE391403-C2B7-4BFB-853E-3EF0D406BB35}"/>
              </a:ext>
            </a:extLst>
          </p:cNvPr>
          <p:cNvSpPr txBox="1"/>
          <p:nvPr/>
        </p:nvSpPr>
        <p:spPr>
          <a:xfrm>
            <a:off x="3229319" y="3227824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1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26.3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9" name="กล่องข้อความ 8">
            <a:extLst>
              <a:ext uri="{FF2B5EF4-FFF2-40B4-BE49-F238E27FC236}">
                <a16:creationId xmlns="" xmlns:a16="http://schemas.microsoft.com/office/drawing/2014/main" id="{05AA0F55-09CA-4FDC-A6AC-6D0EA28C2E48}"/>
              </a:ext>
            </a:extLst>
          </p:cNvPr>
          <p:cNvSpPr txBox="1"/>
          <p:nvPr/>
        </p:nvSpPr>
        <p:spPr>
          <a:xfrm>
            <a:off x="3844246" y="3227824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120.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9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="" xmlns:a16="http://schemas.microsoft.com/office/drawing/2014/main" id="{3D38C4DB-9030-4B9E-8D1A-913BD93E9E96}"/>
              </a:ext>
            </a:extLst>
          </p:cNvPr>
          <p:cNvSpPr txBox="1"/>
          <p:nvPr/>
        </p:nvSpPr>
        <p:spPr>
          <a:xfrm>
            <a:off x="4493005" y="3227824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132.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4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1" name="กล่องข้อความ 10">
            <a:extLst>
              <a:ext uri="{FF2B5EF4-FFF2-40B4-BE49-F238E27FC236}">
                <a16:creationId xmlns="" xmlns:a16="http://schemas.microsoft.com/office/drawing/2014/main" id="{A4A9F01D-C0C5-4EAD-82C2-8507993B0948}"/>
              </a:ext>
            </a:extLst>
          </p:cNvPr>
          <p:cNvSpPr txBox="1"/>
          <p:nvPr/>
        </p:nvSpPr>
        <p:spPr>
          <a:xfrm>
            <a:off x="5133144" y="3227824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ละ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117.2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2" name="กล่องข้อความ 11">
            <a:extLst>
              <a:ext uri="{FF2B5EF4-FFF2-40B4-BE49-F238E27FC236}">
                <a16:creationId xmlns="" xmlns:a16="http://schemas.microsoft.com/office/drawing/2014/main" id="{A2EADA60-B5E0-48EA-B2A1-9BE9BF0C0996}"/>
              </a:ext>
            </a:extLst>
          </p:cNvPr>
          <p:cNvSpPr txBox="1"/>
          <p:nvPr/>
        </p:nvSpPr>
        <p:spPr>
          <a:xfrm>
            <a:off x="5783016" y="3227824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115.3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3" name="กล่องข้อความ 12">
            <a:extLst>
              <a:ext uri="{FF2B5EF4-FFF2-40B4-BE49-F238E27FC236}">
                <a16:creationId xmlns="" xmlns:a16="http://schemas.microsoft.com/office/drawing/2014/main" id="{9C1FB027-FA10-4981-AC64-8FCB4F32ED92}"/>
              </a:ext>
            </a:extLst>
          </p:cNvPr>
          <p:cNvSpPr txBox="1"/>
          <p:nvPr/>
        </p:nvSpPr>
        <p:spPr>
          <a:xfrm>
            <a:off x="6418908" y="3246986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142.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3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4" name="กล่องข้อความ 13">
            <a:extLst>
              <a:ext uri="{FF2B5EF4-FFF2-40B4-BE49-F238E27FC236}">
                <a16:creationId xmlns="" xmlns:a16="http://schemas.microsoft.com/office/drawing/2014/main" id="{82B5C3BF-ABE8-4184-B55B-71F8C1E46BB3}"/>
              </a:ext>
            </a:extLst>
          </p:cNvPr>
          <p:cNvSpPr txBox="1"/>
          <p:nvPr/>
        </p:nvSpPr>
        <p:spPr>
          <a:xfrm>
            <a:off x="7047037" y="3246986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1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80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.5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5" name="กล่องข้อความ 14">
            <a:extLst>
              <a:ext uri="{FF2B5EF4-FFF2-40B4-BE49-F238E27FC236}">
                <a16:creationId xmlns="" xmlns:a16="http://schemas.microsoft.com/office/drawing/2014/main" id="{27DE5DC2-844D-4351-AE18-3F7285295CED}"/>
              </a:ext>
            </a:extLst>
          </p:cNvPr>
          <p:cNvSpPr txBox="1"/>
          <p:nvPr/>
        </p:nvSpPr>
        <p:spPr>
          <a:xfrm>
            <a:off x="7717727" y="3272666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130.0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6" name="TextBox 9">
            <a:hlinkClick r:id="rId3"/>
            <a:extLst>
              <a:ext uri="{FF2B5EF4-FFF2-40B4-BE49-F238E27FC236}">
                <a16:creationId xmlns="" xmlns:a16="http://schemas.microsoft.com/office/drawing/2014/main" id="{ECB980E6-5DED-4AF4-A3C3-5D3FCA5484F4}"/>
              </a:ext>
            </a:extLst>
          </p:cNvPr>
          <p:cNvSpPr txBox="1"/>
          <p:nvPr/>
        </p:nvSpPr>
        <p:spPr>
          <a:xfrm>
            <a:off x="153139" y="4326480"/>
            <a:ext cx="8827611" cy="461665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altLang="ko-KR" sz="2400" dirty="0">
                <a:latin typeface="JasmineUPC" panose="02020603050405020304" pitchFamily="18" charset="-34"/>
                <a:cs typeface="JasmineUPC" panose="02020603050405020304" pitchFamily="18" charset="-34"/>
              </a:rPr>
              <a:t>เป้าหมายการอบรม </a:t>
            </a:r>
            <a:r>
              <a:rPr lang="en-US" altLang="ko-KR" sz="2400" dirty="0">
                <a:latin typeface="JasmineUPC" panose="02020603050405020304" pitchFamily="18" charset="-34"/>
                <a:cs typeface="JasmineUPC" panose="02020603050405020304" pitchFamily="18" charset="-34"/>
              </a:rPr>
              <a:t>4,500 </a:t>
            </a:r>
            <a:r>
              <a:rPr lang="th-TH" altLang="ko-KR" sz="2400" dirty="0">
                <a:latin typeface="JasmineUPC" panose="02020603050405020304" pitchFamily="18" charset="-34"/>
                <a:cs typeface="JasmineUPC" panose="02020603050405020304" pitchFamily="18" charset="-34"/>
              </a:rPr>
              <a:t>คน</a:t>
            </a:r>
            <a:r>
              <a:rPr lang="en-US" altLang="ko-KR" sz="24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th-TH" altLang="ko-KR" sz="2400" dirty="0">
                <a:latin typeface="JasmineUPC" panose="02020603050405020304" pitchFamily="18" charset="-34"/>
                <a:cs typeface="JasmineUPC" panose="02020603050405020304" pitchFamily="18" charset="-34"/>
              </a:rPr>
              <a:t>ผ่านการอบรมทั้งสิ้น </a:t>
            </a:r>
            <a:r>
              <a:rPr lang="en-US" altLang="ko-KR" sz="2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5,623 </a:t>
            </a:r>
            <a:r>
              <a:rPr lang="th-TH" altLang="ko-KR" sz="2400" dirty="0">
                <a:latin typeface="JasmineUPC" panose="02020603050405020304" pitchFamily="18" charset="-34"/>
                <a:cs typeface="JasmineUPC" panose="02020603050405020304" pitchFamily="18" charset="-34"/>
              </a:rPr>
              <a:t>คน</a:t>
            </a:r>
            <a:r>
              <a:rPr lang="en-US" altLang="ko-KR" sz="24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th-TH" altLang="ko-KR" sz="2400" dirty="0">
                <a:latin typeface="JasmineUPC" panose="02020603050405020304" pitchFamily="18" charset="-34"/>
                <a:cs typeface="JasmineUPC" panose="02020603050405020304" pitchFamily="18" charset="-34"/>
              </a:rPr>
              <a:t>คิดเป็นร้อยละ </a:t>
            </a:r>
            <a:r>
              <a:rPr lang="th-TH" altLang="ko-KR" sz="2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1</a:t>
            </a:r>
            <a:r>
              <a:rPr lang="en-US" altLang="ko-KR" sz="2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25.</a:t>
            </a:r>
            <a:r>
              <a:rPr lang="en-US" altLang="ko-KR" sz="2400" dirty="0">
                <a:latin typeface="JasmineUPC" panose="02020603050405020304" pitchFamily="18" charset="-34"/>
                <a:cs typeface="JasmineUPC" panose="02020603050405020304" pitchFamily="18" charset="-34"/>
              </a:rPr>
              <a:t>0</a:t>
            </a:r>
            <a:r>
              <a:rPr lang="th-TH" altLang="ko-KR" sz="2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altLang="ko-KR" sz="2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7" name="TextBox 9">
            <a:hlinkClick r:id="rId3"/>
            <a:extLst>
              <a:ext uri="{FF2B5EF4-FFF2-40B4-BE49-F238E27FC236}">
                <a16:creationId xmlns="" xmlns:a16="http://schemas.microsoft.com/office/drawing/2014/main" id="{6BD26A52-BE2D-40ED-A211-97BD6C14C923}"/>
              </a:ext>
            </a:extLst>
          </p:cNvPr>
          <p:cNvSpPr txBox="1"/>
          <p:nvPr/>
        </p:nvSpPr>
        <p:spPr>
          <a:xfrm>
            <a:off x="6633623" y="4804810"/>
            <a:ext cx="274427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th-TH" altLang="ko-KR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ข้อมูล </a:t>
            </a:r>
            <a:r>
              <a:rPr lang="th-TH" altLang="ko-KR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เดือนกันยายน </a:t>
            </a:r>
            <a:r>
              <a:rPr lang="en-US" altLang="ko-KR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2561  </a:t>
            </a:r>
            <a:r>
              <a:rPr lang="th-TH" altLang="ko-KR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รวม กทม</a:t>
            </a:r>
            <a:r>
              <a:rPr lang="en-US" altLang="ko-KR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.</a:t>
            </a:r>
            <a:r>
              <a:rPr lang="th-TH" altLang="ko-KR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altLang="ko-KR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20" name="กล่องข้อความ 14">
            <a:extLst>
              <a:ext uri="{FF2B5EF4-FFF2-40B4-BE49-F238E27FC236}">
                <a16:creationId xmlns="" xmlns:a16="http://schemas.microsoft.com/office/drawing/2014/main" id="{27DE5DC2-844D-4351-AE18-3F7285295CED}"/>
              </a:ext>
            </a:extLst>
          </p:cNvPr>
          <p:cNvSpPr txBox="1"/>
          <p:nvPr/>
        </p:nvSpPr>
        <p:spPr>
          <a:xfrm>
            <a:off x="8404686" y="3268509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 100</a:t>
            </a:r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3" name="กล่องข้อความ 2">
            <a:extLst>
              <a:ext uri="{FF2B5EF4-FFF2-40B4-BE49-F238E27FC236}">
                <a16:creationId xmlns="" xmlns:a16="http://schemas.microsoft.com/office/drawing/2014/main" id="{495AF0F1-9517-4842-BE33-724B505B1072}"/>
              </a:ext>
            </a:extLst>
          </p:cNvPr>
          <p:cNvSpPr txBox="1"/>
          <p:nvPr/>
        </p:nvSpPr>
        <p:spPr>
          <a:xfrm>
            <a:off x="683568" y="3227824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ละ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112.1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แผนภูมิ 1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2365631"/>
              </p:ext>
            </p:extLst>
          </p:nvPr>
        </p:nvGraphicFramePr>
        <p:xfrm>
          <a:off x="0" y="0"/>
          <a:ext cx="9144000" cy="4242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9">
            <a:hlinkClick r:id="rId3"/>
            <a:extLst>
              <a:ext uri="{FF2B5EF4-FFF2-40B4-BE49-F238E27FC236}">
                <a16:creationId xmlns="" xmlns:a16="http://schemas.microsoft.com/office/drawing/2014/main" id="{DE15EC48-CDB1-4DD6-B794-AC6E4DDAF4C6}"/>
              </a:ext>
            </a:extLst>
          </p:cNvPr>
          <p:cNvSpPr txBox="1"/>
          <p:nvPr/>
        </p:nvSpPr>
        <p:spPr>
          <a:xfrm>
            <a:off x="179512" y="4492996"/>
            <a:ext cx="8851501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altLang="ko-KR" sz="2000" dirty="0">
                <a:latin typeface="JasmineUPC" panose="02020603050405020304" pitchFamily="18" charset="-34"/>
                <a:cs typeface="JasmineUPC" panose="02020603050405020304" pitchFamily="18" charset="-34"/>
              </a:rPr>
              <a:t>เป้าหมายการอบรม </a:t>
            </a:r>
            <a:r>
              <a:rPr lang="en-US" altLang="ko-KR" sz="2000" dirty="0">
                <a:latin typeface="JasmineUPC" panose="02020603050405020304" pitchFamily="18" charset="-34"/>
                <a:cs typeface="JasmineUPC" panose="02020603050405020304" pitchFamily="18" charset="-34"/>
              </a:rPr>
              <a:t>18,000 </a:t>
            </a:r>
            <a:r>
              <a:rPr lang="th-TH" altLang="ko-KR" sz="2000" dirty="0">
                <a:latin typeface="JasmineUPC" panose="02020603050405020304" pitchFamily="18" charset="-34"/>
                <a:cs typeface="JasmineUPC" panose="02020603050405020304" pitchFamily="18" charset="-34"/>
              </a:rPr>
              <a:t>คน</a:t>
            </a:r>
            <a:r>
              <a:rPr lang="en-US" altLang="ko-KR" sz="20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th-TH" altLang="ko-KR" sz="2000" dirty="0">
                <a:latin typeface="JasmineUPC" panose="02020603050405020304" pitchFamily="18" charset="-34"/>
                <a:cs typeface="JasmineUPC" panose="02020603050405020304" pitchFamily="18" charset="-34"/>
              </a:rPr>
              <a:t>ผ่านการอบรมทั้งสิ้น</a:t>
            </a:r>
            <a:r>
              <a:rPr lang="en-US" altLang="ko-KR" sz="20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th-TH" altLang="ko-KR" sz="20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en-US" altLang="ko-KR" sz="20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27,352 </a:t>
            </a:r>
            <a:r>
              <a:rPr lang="th-TH" altLang="ko-KR" sz="2000" dirty="0">
                <a:latin typeface="JasmineUPC" panose="02020603050405020304" pitchFamily="18" charset="-34"/>
                <a:cs typeface="JasmineUPC" panose="02020603050405020304" pitchFamily="18" charset="-34"/>
              </a:rPr>
              <a:t>คน</a:t>
            </a:r>
            <a:r>
              <a:rPr lang="en-US" altLang="ko-KR" sz="20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th-TH" altLang="ko-KR" sz="2000" dirty="0">
                <a:latin typeface="JasmineUPC" panose="02020603050405020304" pitchFamily="18" charset="-34"/>
                <a:cs typeface="JasmineUPC" panose="02020603050405020304" pitchFamily="18" charset="-34"/>
              </a:rPr>
              <a:t>คิดเป็นร้อย</a:t>
            </a:r>
            <a:r>
              <a:rPr lang="th-TH" altLang="ko-KR" sz="20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ละ  </a:t>
            </a:r>
            <a:r>
              <a:rPr lang="en-US" altLang="ko-KR" sz="20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152.0</a:t>
            </a:r>
            <a:endParaRPr lang="en-US" altLang="ko-KR" sz="20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4" name="TextBox 9">
            <a:hlinkClick r:id="rId3"/>
            <a:extLst>
              <a:ext uri="{FF2B5EF4-FFF2-40B4-BE49-F238E27FC236}">
                <a16:creationId xmlns="" xmlns:a16="http://schemas.microsoft.com/office/drawing/2014/main" id="{DAA5C196-69DB-49A1-AFFF-A2C59939EA32}"/>
              </a:ext>
            </a:extLst>
          </p:cNvPr>
          <p:cNvSpPr txBox="1"/>
          <p:nvPr/>
        </p:nvSpPr>
        <p:spPr>
          <a:xfrm>
            <a:off x="6588224" y="4835723"/>
            <a:ext cx="264894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th-TH" altLang="ko-KR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ข้อมูล  </a:t>
            </a:r>
            <a:r>
              <a:rPr lang="th-TH" altLang="ko-KR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เดือนกันยายน </a:t>
            </a:r>
            <a:r>
              <a:rPr lang="en-US" altLang="ko-KR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2561</a:t>
            </a:r>
            <a:r>
              <a:rPr lang="th-TH" altLang="ko-KR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 รวม กทม</a:t>
            </a:r>
            <a:r>
              <a:rPr lang="en-US" altLang="ko-KR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.</a:t>
            </a:r>
            <a:endParaRPr lang="en-US" altLang="ko-KR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5" name="กล่องข้อความ 4">
            <a:extLst>
              <a:ext uri="{FF2B5EF4-FFF2-40B4-BE49-F238E27FC236}">
                <a16:creationId xmlns="" xmlns:a16="http://schemas.microsoft.com/office/drawing/2014/main" id="{641C04DE-D80C-4A24-B3D3-471E43ACF6DA}"/>
              </a:ext>
            </a:extLst>
          </p:cNvPr>
          <p:cNvSpPr txBox="1"/>
          <p:nvPr/>
        </p:nvSpPr>
        <p:spPr>
          <a:xfrm>
            <a:off x="7121325" y="3488690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1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03.7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="" xmlns:a16="http://schemas.microsoft.com/office/drawing/2014/main" id="{56338C0E-EB75-4F90-AB0F-2577BFE211F4}"/>
              </a:ext>
            </a:extLst>
          </p:cNvPr>
          <p:cNvSpPr txBox="1"/>
          <p:nvPr/>
        </p:nvSpPr>
        <p:spPr>
          <a:xfrm>
            <a:off x="2086524" y="3466629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ละ2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6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6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.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7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="" xmlns:a16="http://schemas.microsoft.com/office/drawing/2014/main" id="{B05288D9-64CD-4255-92E2-B026EA5354F4}"/>
              </a:ext>
            </a:extLst>
          </p:cNvPr>
          <p:cNvSpPr txBox="1"/>
          <p:nvPr/>
        </p:nvSpPr>
        <p:spPr>
          <a:xfrm>
            <a:off x="2739288" y="3466629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276.9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9" name="กล่องข้อความ 8">
            <a:extLst>
              <a:ext uri="{FF2B5EF4-FFF2-40B4-BE49-F238E27FC236}">
                <a16:creationId xmlns="" xmlns:a16="http://schemas.microsoft.com/office/drawing/2014/main" id="{4B0C306F-5E6C-46DA-9F1A-D0C453659C0C}"/>
              </a:ext>
            </a:extLst>
          </p:cNvPr>
          <p:cNvSpPr txBox="1"/>
          <p:nvPr/>
        </p:nvSpPr>
        <p:spPr>
          <a:xfrm>
            <a:off x="3368484" y="3484869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136.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3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="" xmlns:a16="http://schemas.microsoft.com/office/drawing/2014/main" id="{BF38F93E-B5BD-4E02-89C9-D86086BD26D3}"/>
              </a:ext>
            </a:extLst>
          </p:cNvPr>
          <p:cNvSpPr txBox="1"/>
          <p:nvPr/>
        </p:nvSpPr>
        <p:spPr>
          <a:xfrm>
            <a:off x="3981378" y="3484869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94.1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2" name="กล่องข้อความ 11">
            <a:extLst>
              <a:ext uri="{FF2B5EF4-FFF2-40B4-BE49-F238E27FC236}">
                <a16:creationId xmlns="" xmlns:a16="http://schemas.microsoft.com/office/drawing/2014/main" id="{4A526E5A-660E-473F-A418-7D69463403A6}"/>
              </a:ext>
            </a:extLst>
          </p:cNvPr>
          <p:cNvSpPr txBox="1"/>
          <p:nvPr/>
        </p:nvSpPr>
        <p:spPr>
          <a:xfrm>
            <a:off x="4611388" y="3484869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1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11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.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3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3" name="กล่องข้อความ 12">
            <a:extLst>
              <a:ext uri="{FF2B5EF4-FFF2-40B4-BE49-F238E27FC236}">
                <a16:creationId xmlns="" xmlns:a16="http://schemas.microsoft.com/office/drawing/2014/main" id="{F6D7CAD8-CDC4-44AA-A56D-B90676460923}"/>
              </a:ext>
            </a:extLst>
          </p:cNvPr>
          <p:cNvSpPr txBox="1"/>
          <p:nvPr/>
        </p:nvSpPr>
        <p:spPr>
          <a:xfrm>
            <a:off x="5218879" y="3484869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ละ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157.3 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4" name="กล่องข้อความ 13">
            <a:extLst>
              <a:ext uri="{FF2B5EF4-FFF2-40B4-BE49-F238E27FC236}">
                <a16:creationId xmlns="" xmlns:a16="http://schemas.microsoft.com/office/drawing/2014/main" id="{7E09612C-6110-48C1-B73C-C44960B7E8AF}"/>
              </a:ext>
            </a:extLst>
          </p:cNvPr>
          <p:cNvSpPr txBox="1"/>
          <p:nvPr/>
        </p:nvSpPr>
        <p:spPr>
          <a:xfrm>
            <a:off x="5840269" y="3484869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1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20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.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9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5" name="กล่องข้อความ 14">
            <a:extLst>
              <a:ext uri="{FF2B5EF4-FFF2-40B4-BE49-F238E27FC236}">
                <a16:creationId xmlns="" xmlns:a16="http://schemas.microsoft.com/office/drawing/2014/main" id="{7B86AB9A-130F-4393-8A44-E1912E8293D5}"/>
              </a:ext>
            </a:extLst>
          </p:cNvPr>
          <p:cNvSpPr txBox="1"/>
          <p:nvPr/>
        </p:nvSpPr>
        <p:spPr>
          <a:xfrm>
            <a:off x="6491103" y="3484869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341.6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7" name="กล่องข้อความ 4">
            <a:extLst>
              <a:ext uri="{FF2B5EF4-FFF2-40B4-BE49-F238E27FC236}">
                <a16:creationId xmlns="" xmlns:a16="http://schemas.microsoft.com/office/drawing/2014/main" id="{641C04DE-D80C-4A24-B3D3-471E43ACF6DA}"/>
              </a:ext>
            </a:extLst>
          </p:cNvPr>
          <p:cNvSpPr txBox="1"/>
          <p:nvPr/>
        </p:nvSpPr>
        <p:spPr>
          <a:xfrm>
            <a:off x="1449934" y="3466629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ละ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.119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.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3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8" name="กล่องข้อความ 4">
            <a:extLst>
              <a:ext uri="{FF2B5EF4-FFF2-40B4-BE49-F238E27FC236}">
                <a16:creationId xmlns="" xmlns:a16="http://schemas.microsoft.com/office/drawing/2014/main" id="{641C04DE-D80C-4A24-B3D3-471E43ACF6DA}"/>
              </a:ext>
            </a:extLst>
          </p:cNvPr>
          <p:cNvSpPr txBox="1"/>
          <p:nvPr/>
        </p:nvSpPr>
        <p:spPr>
          <a:xfrm>
            <a:off x="7737590" y="3478057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ละ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1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0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0.9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9" name="กล่องข้อความ 4">
            <a:extLst>
              <a:ext uri="{FF2B5EF4-FFF2-40B4-BE49-F238E27FC236}">
                <a16:creationId xmlns="" xmlns:a16="http://schemas.microsoft.com/office/drawing/2014/main" id="{641C04DE-D80C-4A24-B3D3-471E43ACF6DA}"/>
              </a:ext>
            </a:extLst>
          </p:cNvPr>
          <p:cNvSpPr txBox="1"/>
          <p:nvPr/>
        </p:nvSpPr>
        <p:spPr>
          <a:xfrm>
            <a:off x="8388424" y="3478057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</a:p>
          <a:p>
            <a:pPr algn="ctr"/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50.0</a:t>
            </a:r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21" name="กล่องข้อความ 4">
            <a:extLst>
              <a:ext uri="{FF2B5EF4-FFF2-40B4-BE49-F238E27FC236}">
                <a16:creationId xmlns="" xmlns:a16="http://schemas.microsoft.com/office/drawing/2014/main" id="{641C04DE-D80C-4A24-B3D3-471E43ACF6DA}"/>
              </a:ext>
            </a:extLst>
          </p:cNvPr>
          <p:cNvSpPr txBox="1"/>
          <p:nvPr/>
        </p:nvSpPr>
        <p:spPr>
          <a:xfrm>
            <a:off x="828060" y="3467834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ละ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200.6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3497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แผนภูมิ 2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47585CBD-E1B0-4AB1-AF7B-7D255D4E77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621867"/>
              </p:ext>
            </p:extLst>
          </p:nvPr>
        </p:nvGraphicFramePr>
        <p:xfrm>
          <a:off x="-10427" y="392346"/>
          <a:ext cx="9154427" cy="3826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กล่องข้อความ 2">
            <a:extLst>
              <a:ext uri="{FF2B5EF4-FFF2-40B4-BE49-F238E27FC236}">
                <a16:creationId xmlns="" xmlns:a16="http://schemas.microsoft.com/office/drawing/2014/main" id="{2F5877EB-3794-4991-AABA-0EDE7208DFAE}"/>
              </a:ext>
            </a:extLst>
          </p:cNvPr>
          <p:cNvSpPr txBox="1"/>
          <p:nvPr/>
        </p:nvSpPr>
        <p:spPr>
          <a:xfrm>
            <a:off x="2075725" y="1718269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ละ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99.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6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4" name="กล่องข้อความ 3">
            <a:extLst>
              <a:ext uri="{FF2B5EF4-FFF2-40B4-BE49-F238E27FC236}">
                <a16:creationId xmlns="" xmlns:a16="http://schemas.microsoft.com/office/drawing/2014/main" id="{19EC5BB5-A144-4265-9BF1-AB4D555BF3F7}"/>
              </a:ext>
            </a:extLst>
          </p:cNvPr>
          <p:cNvSpPr txBox="1"/>
          <p:nvPr/>
        </p:nvSpPr>
        <p:spPr>
          <a:xfrm>
            <a:off x="2687856" y="1723947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ละ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99.6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5" name="กล่องข้อความ 4">
            <a:extLst>
              <a:ext uri="{FF2B5EF4-FFF2-40B4-BE49-F238E27FC236}">
                <a16:creationId xmlns="" xmlns:a16="http://schemas.microsoft.com/office/drawing/2014/main" id="{3B971B02-830C-4A8A-B2FB-E5F345A64E68}"/>
              </a:ext>
            </a:extLst>
          </p:cNvPr>
          <p:cNvSpPr txBox="1"/>
          <p:nvPr/>
        </p:nvSpPr>
        <p:spPr>
          <a:xfrm>
            <a:off x="3389311" y="1489954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93.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8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="" xmlns:a16="http://schemas.microsoft.com/office/drawing/2014/main" id="{6AA26E49-B9FD-49A9-9DCA-81612E88AA17}"/>
              </a:ext>
            </a:extLst>
          </p:cNvPr>
          <p:cNvSpPr txBox="1"/>
          <p:nvPr/>
        </p:nvSpPr>
        <p:spPr>
          <a:xfrm>
            <a:off x="4037730" y="1751564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ละ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78.6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="" xmlns:a16="http://schemas.microsoft.com/office/drawing/2014/main" id="{83988CF0-FE11-4E9B-9F98-932F306110D5}"/>
              </a:ext>
            </a:extLst>
          </p:cNvPr>
          <p:cNvSpPr txBox="1"/>
          <p:nvPr/>
        </p:nvSpPr>
        <p:spPr>
          <a:xfrm>
            <a:off x="4649861" y="1714220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92.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2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="" xmlns:a16="http://schemas.microsoft.com/office/drawing/2014/main" id="{17F91F7C-B4CD-4D16-9C5D-D413BAD12CBA}"/>
              </a:ext>
            </a:extLst>
          </p:cNvPr>
          <p:cNvSpPr txBox="1"/>
          <p:nvPr/>
        </p:nvSpPr>
        <p:spPr>
          <a:xfrm>
            <a:off x="5225925" y="630327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96.9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9" name="กล่องข้อความ 8">
            <a:extLst>
              <a:ext uri="{FF2B5EF4-FFF2-40B4-BE49-F238E27FC236}">
                <a16:creationId xmlns="" xmlns:a16="http://schemas.microsoft.com/office/drawing/2014/main" id="{F0581AEE-AF96-4242-B09A-06F76DB67D1D}"/>
              </a:ext>
            </a:extLst>
          </p:cNvPr>
          <p:cNvSpPr txBox="1"/>
          <p:nvPr/>
        </p:nvSpPr>
        <p:spPr>
          <a:xfrm>
            <a:off x="5863455" y="1001010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70.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0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="" xmlns:a16="http://schemas.microsoft.com/office/drawing/2014/main" id="{1F7CF92B-A8C6-477C-BE15-036BBC62EF20}"/>
              </a:ext>
            </a:extLst>
          </p:cNvPr>
          <p:cNvSpPr txBox="1"/>
          <p:nvPr/>
        </p:nvSpPr>
        <p:spPr>
          <a:xfrm>
            <a:off x="6486410" y="1034566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83.5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1" name="กล่องข้อความ 10">
            <a:extLst>
              <a:ext uri="{FF2B5EF4-FFF2-40B4-BE49-F238E27FC236}">
                <a16:creationId xmlns="" xmlns:a16="http://schemas.microsoft.com/office/drawing/2014/main" id="{22E97192-CB1F-4AB7-BB54-951D837D9D5B}"/>
              </a:ext>
            </a:extLst>
          </p:cNvPr>
          <p:cNvSpPr txBox="1"/>
          <p:nvPr/>
        </p:nvSpPr>
        <p:spPr>
          <a:xfrm>
            <a:off x="7077049" y="330791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93.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2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2" name="กล่องข้อความ 11">
            <a:extLst>
              <a:ext uri="{FF2B5EF4-FFF2-40B4-BE49-F238E27FC236}">
                <a16:creationId xmlns="" xmlns:a16="http://schemas.microsoft.com/office/drawing/2014/main" id="{D160CAD7-5F47-4517-BFA7-94218EBD3881}"/>
              </a:ext>
            </a:extLst>
          </p:cNvPr>
          <p:cNvSpPr txBox="1"/>
          <p:nvPr/>
        </p:nvSpPr>
        <p:spPr>
          <a:xfrm>
            <a:off x="7744550" y="1851670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ร้อยละ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87.7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3" name="กล่องข้อความ 12">
            <a:extLst>
              <a:ext uri="{FF2B5EF4-FFF2-40B4-BE49-F238E27FC236}">
                <a16:creationId xmlns="" xmlns:a16="http://schemas.microsoft.com/office/drawing/2014/main" id="{2F6956A9-E6E3-401E-9FE2-EDBCEF723786}"/>
              </a:ext>
            </a:extLst>
          </p:cNvPr>
          <p:cNvSpPr txBox="1"/>
          <p:nvPr/>
        </p:nvSpPr>
        <p:spPr>
          <a:xfrm>
            <a:off x="8373919" y="1851670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ร้อยล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673.1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5" name="TextBox 9">
            <a:hlinkClick r:id="rId3"/>
            <a:extLst>
              <a:ext uri="{FF2B5EF4-FFF2-40B4-BE49-F238E27FC236}">
                <a16:creationId xmlns="" xmlns:a16="http://schemas.microsoft.com/office/drawing/2014/main" id="{291E62E7-7D5F-4888-874F-37971DDB0695}"/>
              </a:ext>
            </a:extLst>
          </p:cNvPr>
          <p:cNvSpPr txBox="1"/>
          <p:nvPr/>
        </p:nvSpPr>
        <p:spPr>
          <a:xfrm>
            <a:off x="107504" y="4450612"/>
            <a:ext cx="8928992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altLang="ko-KR" sz="2000" dirty="0">
                <a:latin typeface="JasmineUPC" panose="02020603050405020304" pitchFamily="18" charset="-34"/>
                <a:cs typeface="JasmineUPC" panose="02020603050405020304" pitchFamily="18" charset="-34"/>
              </a:rPr>
              <a:t>จำนวน</a:t>
            </a:r>
            <a:r>
              <a:rPr lang="th-TH" altLang="ko-KR" sz="20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ผู้สูงอายุ</a:t>
            </a:r>
            <a:r>
              <a:rPr lang="en-US" altLang="ko-KR" sz="20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182,812 </a:t>
            </a:r>
            <a:r>
              <a:rPr lang="th-TH" altLang="ko-KR" sz="20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คน</a:t>
            </a:r>
            <a:r>
              <a:rPr lang="en-US" altLang="ko-KR" sz="20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th-TH" altLang="ko-KR" sz="2000" dirty="0">
                <a:latin typeface="JasmineUPC" panose="02020603050405020304" pitchFamily="18" charset="-34"/>
                <a:cs typeface="JasmineUPC" panose="02020603050405020304" pitchFamily="18" charset="-34"/>
              </a:rPr>
              <a:t>ไม่รวม</a:t>
            </a:r>
            <a:r>
              <a:rPr lang="en-US" altLang="ko-KR" sz="20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th-TH" altLang="ko-KR" sz="2000" dirty="0" err="1">
                <a:latin typeface="JasmineUPC" panose="02020603050405020304" pitchFamily="18" charset="-34"/>
                <a:cs typeface="JasmineUPC" panose="02020603050405020304" pitchFamily="18" charset="-34"/>
              </a:rPr>
              <a:t>กทม</a:t>
            </a:r>
            <a:r>
              <a:rPr lang="en-US" altLang="ko-KR" sz="2000" dirty="0">
                <a:latin typeface="JasmineUPC" panose="02020603050405020304" pitchFamily="18" charset="-34"/>
                <a:cs typeface="JasmineUPC" panose="02020603050405020304" pitchFamily="18" charset="-34"/>
              </a:rPr>
              <a:t>. </a:t>
            </a:r>
            <a:r>
              <a:rPr lang="th-TH" altLang="ko-KR" sz="2000" dirty="0">
                <a:latin typeface="JasmineUPC" panose="02020603050405020304" pitchFamily="18" charset="-34"/>
                <a:cs typeface="JasmineUPC" panose="02020603050405020304" pitchFamily="18" charset="-34"/>
              </a:rPr>
              <a:t>จัดทำ </a:t>
            </a:r>
            <a:r>
              <a:rPr lang="en-US" altLang="ko-KR" sz="2000" dirty="0">
                <a:latin typeface="JasmineUPC" panose="02020603050405020304" pitchFamily="18" charset="-34"/>
                <a:cs typeface="JasmineUPC" panose="02020603050405020304" pitchFamily="18" charset="-34"/>
              </a:rPr>
              <a:t>Care plan </a:t>
            </a:r>
            <a:r>
              <a:rPr lang="th-TH" altLang="ko-KR" sz="20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ทั้งสิ้น</a:t>
            </a:r>
            <a:r>
              <a:rPr lang="en-US" altLang="ko-KR" sz="20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162,588 </a:t>
            </a:r>
            <a:r>
              <a:rPr lang="th-TH" altLang="ko-KR" sz="2000" dirty="0">
                <a:latin typeface="JasmineUPC" panose="02020603050405020304" pitchFamily="18" charset="-34"/>
                <a:cs typeface="JasmineUPC" panose="02020603050405020304" pitchFamily="18" charset="-34"/>
              </a:rPr>
              <a:t>คน</a:t>
            </a:r>
            <a:r>
              <a:rPr lang="en-US" altLang="ko-KR" sz="20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th-TH" altLang="ko-KR" sz="2000" dirty="0">
                <a:latin typeface="JasmineUPC" panose="02020603050405020304" pitchFamily="18" charset="-34"/>
                <a:cs typeface="JasmineUPC" panose="02020603050405020304" pitchFamily="18" charset="-34"/>
              </a:rPr>
              <a:t>คิดเป็นร้อย</a:t>
            </a:r>
            <a:r>
              <a:rPr lang="th-TH" altLang="ko-KR" sz="20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ละ </a:t>
            </a:r>
            <a:r>
              <a:rPr lang="en-US" altLang="ko-KR" sz="20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88.9</a:t>
            </a:r>
            <a:endParaRPr lang="en-US" altLang="ko-KR" sz="20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6" name="TextBox 9">
            <a:hlinkClick r:id="rId3"/>
            <a:extLst>
              <a:ext uri="{FF2B5EF4-FFF2-40B4-BE49-F238E27FC236}">
                <a16:creationId xmlns="" xmlns:a16="http://schemas.microsoft.com/office/drawing/2014/main" id="{3074732F-6C39-4A45-A16C-534996F627EA}"/>
              </a:ext>
            </a:extLst>
          </p:cNvPr>
          <p:cNvSpPr txBox="1"/>
          <p:nvPr/>
        </p:nvSpPr>
        <p:spPr>
          <a:xfrm>
            <a:off x="6880239" y="4837614"/>
            <a:ext cx="2156257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th-TH" altLang="ko-KR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ข้อมูล </a:t>
            </a:r>
            <a:r>
              <a:rPr lang="th-TH" altLang="ko-KR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เดือนกันยายน </a:t>
            </a:r>
            <a:r>
              <a:rPr lang="en-US" altLang="ko-KR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2561</a:t>
            </a:r>
            <a:r>
              <a:rPr lang="th-TH" altLang="ko-KR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altLang="ko-KR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7" name="TextBox 9">
            <a:hlinkClick r:id="rId3"/>
            <a:extLst>
              <a:ext uri="{FF2B5EF4-FFF2-40B4-BE49-F238E27FC236}">
                <a16:creationId xmlns="" xmlns:a16="http://schemas.microsoft.com/office/drawing/2014/main" id="{1539A298-0C0F-4E0F-BEA8-2131CC8368C0}"/>
              </a:ext>
            </a:extLst>
          </p:cNvPr>
          <p:cNvSpPr txBox="1"/>
          <p:nvPr/>
        </p:nvSpPr>
        <p:spPr>
          <a:xfrm>
            <a:off x="193829" y="4880071"/>
            <a:ext cx="2793996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th-TH" altLang="ko-KR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ข้อมูลผู้สูงอายุที่มีภาวะ</a:t>
            </a:r>
            <a:r>
              <a:rPr lang="th-TH" altLang="ko-KR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พึ่งพิง จากศูนย์อนามัยเขต</a:t>
            </a:r>
            <a:endParaRPr lang="en-US" altLang="ko-KR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18" name="กล่องข้อความ 2">
            <a:extLst>
              <a:ext uri="{FF2B5EF4-FFF2-40B4-BE49-F238E27FC236}">
                <a16:creationId xmlns="" xmlns:a16="http://schemas.microsoft.com/office/drawing/2014/main" id="{2F5877EB-3794-4991-AABA-0EDE7208DFAE}"/>
              </a:ext>
            </a:extLst>
          </p:cNvPr>
          <p:cNvSpPr txBox="1"/>
          <p:nvPr/>
        </p:nvSpPr>
        <p:spPr>
          <a:xfrm>
            <a:off x="1427306" y="1262620"/>
            <a:ext cx="5760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ร้อย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ละ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95.1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endParaRPr lang="en-US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889543" y="-44303"/>
            <a:ext cx="52747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400" b="1" i="0" u="none" strike="noStrike" kern="1200" baseline="0">
                <a:solidFill>
                  <a:prstClr val="black"/>
                </a:solidFill>
                <a:latin typeface="JasmineUPC" panose="02020603050405020304" pitchFamily="18" charset="-34"/>
                <a:ea typeface="+mn-ea"/>
                <a:cs typeface="JasmineUPC" panose="02020603050405020304" pitchFamily="18" charset="-34"/>
              </a:defRPr>
            </a:pPr>
            <a:r>
              <a:rPr lang="th-TH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การจัดทำ </a:t>
            </a:r>
            <a:r>
              <a:rPr lang="en-US" dirty="0">
                <a:latin typeface="JasmineUPC" panose="02020603050405020304" pitchFamily="18" charset="-34"/>
                <a:cs typeface="JasmineUPC" panose="02020603050405020304" pitchFamily="18" charset="-34"/>
              </a:rPr>
              <a:t>Care plan </a:t>
            </a:r>
            <a:r>
              <a:rPr lang="th-TH" dirty="0">
                <a:latin typeface="JasmineUPC" panose="02020603050405020304" pitchFamily="18" charset="-34"/>
                <a:cs typeface="JasmineUPC" panose="02020603050405020304" pitchFamily="18" charset="-34"/>
              </a:rPr>
              <a:t>ปีงบประมาณ</a:t>
            </a:r>
            <a:r>
              <a:rPr lang="en-US" dirty="0">
                <a:latin typeface="JasmineUPC" panose="02020603050405020304" pitchFamily="18" charset="-34"/>
                <a:cs typeface="JasmineUPC" panose="02020603050405020304" pitchFamily="18" charset="-34"/>
              </a:rPr>
              <a:t> 2559 - </a:t>
            </a:r>
            <a:r>
              <a:rPr lang="en-US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2561</a:t>
            </a:r>
            <a:endParaRPr lang="en-US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0804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56384"/>
            <a:ext cx="7832955" cy="283118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th-TH" sz="3200" b="1" dirty="0">
                <a:latin typeface="JasmineUPC" panose="02020603050405020304" pitchFamily="18" charset="-34"/>
                <a:ea typeface="Arundina Serif" panose="020B0300020202020204" pitchFamily="34" charset="-34"/>
                <a:cs typeface="JasmineUPC" panose="02020603050405020304" pitchFamily="18" charset="-34"/>
              </a:rPr>
              <a:t>สรุปผลการดำเนินงาน </a:t>
            </a:r>
            <a:r>
              <a:rPr lang="en-US" sz="3200" b="1" dirty="0">
                <a:latin typeface="JasmineUPC" panose="02020603050405020304" pitchFamily="18" charset="-34"/>
                <a:ea typeface="Arundina Serif" panose="020B0300020202020204" pitchFamily="34" charset="-34"/>
                <a:cs typeface="JasmineUPC" panose="02020603050405020304" pitchFamily="18" charset="-34"/>
              </a:rPr>
              <a:t>Long Term Care</a:t>
            </a:r>
            <a:endParaRPr lang="th-TH" sz="3200" b="1" dirty="0">
              <a:latin typeface="JasmineUPC" panose="02020603050405020304" pitchFamily="18" charset="-34"/>
              <a:ea typeface="Arundina Serif" panose="020B0300020202020204" pitchFamily="34" charset="-34"/>
              <a:cs typeface="JasmineUPC" panose="02020603050405020304" pitchFamily="18" charset="-34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5031817"/>
              </p:ext>
            </p:extLst>
          </p:nvPr>
        </p:nvGraphicFramePr>
        <p:xfrm>
          <a:off x="142781" y="418662"/>
          <a:ext cx="8965723" cy="4674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70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987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1038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4287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1775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0755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955305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52272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1" dirty="0">
                          <a:solidFill>
                            <a:schemeClr val="tx1"/>
                          </a:solidFill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กิจกรรมสำคัญตามแผนงาน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/</a:t>
                      </a:r>
                      <a:r>
                        <a:rPr lang="th-TH" sz="1400" b="1" dirty="0">
                          <a:solidFill>
                            <a:schemeClr val="tx1"/>
                          </a:solidFill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โครงการ</a:t>
                      </a:r>
                    </a:p>
                    <a:p>
                      <a:endParaRPr lang="th-TH" sz="1000" b="1" dirty="0"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200" b="1" dirty="0">
                          <a:effectLst/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ปี </a:t>
                      </a:r>
                      <a:r>
                        <a:rPr lang="en-US" sz="1200" b="1" dirty="0">
                          <a:effectLst/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2558</a:t>
                      </a:r>
                      <a:endParaRPr lang="th-TH" sz="1200" b="1" dirty="0">
                        <a:effectLst/>
                        <a:latin typeface="JasmineUPC" panose="02020603050405020304" pitchFamily="18" charset="-34"/>
                        <a:ea typeface="Tahoma" panose="020B0604030504040204" pitchFamily="34" charset="0"/>
                        <a:cs typeface="JasmineUPC" panose="02020603050405020304" pitchFamily="18" charset="-34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200" b="1" dirty="0">
                          <a:effectLst/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เป้าหมาย</a:t>
                      </a:r>
                      <a:endParaRPr lang="en-US" sz="1200" b="1" dirty="0">
                        <a:effectLst/>
                        <a:latin typeface="JasmineUPC" panose="02020603050405020304" pitchFamily="18" charset="-34"/>
                        <a:ea typeface="Tahoma" panose="020B0604030504040204" pitchFamily="34" charset="0"/>
                        <a:cs typeface="JasmineUPC" panose="02020603050405020304" pitchFamily="18" charset="-34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 b="1" dirty="0">
                          <a:effectLst/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ปี </a:t>
                      </a:r>
                      <a:r>
                        <a:rPr lang="en-US" sz="1200" b="1" dirty="0">
                          <a:effectLst/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2559</a:t>
                      </a:r>
                      <a:endParaRPr lang="th-TH" sz="1200" b="1" dirty="0">
                        <a:effectLst/>
                        <a:latin typeface="JasmineUPC" panose="02020603050405020304" pitchFamily="18" charset="-34"/>
                        <a:ea typeface="Tahoma" panose="020B0604030504040204" pitchFamily="34" charset="0"/>
                        <a:cs typeface="JasmineUPC" panose="02020603050405020304" pitchFamily="18" charset="-34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 b="1" dirty="0">
                          <a:effectLst/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ผลงาน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 b="1" dirty="0">
                          <a:effectLst/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ปี </a:t>
                      </a:r>
                      <a:r>
                        <a:rPr lang="en-US" sz="1200" b="1" dirty="0">
                          <a:effectLst/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2559</a:t>
                      </a:r>
                      <a:endParaRPr lang="th-TH" sz="1200" b="1" dirty="0">
                        <a:effectLst/>
                        <a:latin typeface="JasmineUPC" panose="02020603050405020304" pitchFamily="18" charset="-34"/>
                        <a:ea typeface="Tahoma" panose="020B0604030504040204" pitchFamily="34" charset="0"/>
                        <a:cs typeface="JasmineUPC" panose="02020603050405020304" pitchFamily="18" charset="-34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200" b="1" dirty="0">
                          <a:effectLst/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เป้าหมาย</a:t>
                      </a:r>
                      <a:endParaRPr lang="en-US" sz="1200" b="1" dirty="0">
                        <a:effectLst/>
                        <a:latin typeface="JasmineUPC" panose="02020603050405020304" pitchFamily="18" charset="-34"/>
                        <a:ea typeface="Tahoma" panose="020B0604030504040204" pitchFamily="34" charset="0"/>
                        <a:cs typeface="JasmineUPC" panose="02020603050405020304" pitchFamily="18" charset="-34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 b="1" dirty="0">
                          <a:effectLst/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ปี </a:t>
                      </a:r>
                      <a:r>
                        <a:rPr lang="en-US" sz="1200" b="1" dirty="0">
                          <a:effectLst/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2560</a:t>
                      </a:r>
                      <a:endParaRPr lang="th-TH" sz="1200" b="1" dirty="0">
                        <a:effectLst/>
                        <a:latin typeface="JasmineUPC" panose="02020603050405020304" pitchFamily="18" charset="-34"/>
                        <a:ea typeface="Tahoma" panose="020B0604030504040204" pitchFamily="34" charset="0"/>
                        <a:cs typeface="JasmineUPC" panose="02020603050405020304" pitchFamily="18" charset="-34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200" b="1" dirty="0">
                          <a:effectLst/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ผลงาน</a:t>
                      </a:r>
                    </a:p>
                    <a:p>
                      <a:pPr algn="ctr"/>
                      <a:r>
                        <a:rPr lang="th-TH" sz="1200" b="1" dirty="0">
                          <a:effectLst/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ปี</a:t>
                      </a:r>
                      <a:r>
                        <a:rPr lang="en-US" sz="1200" b="1" baseline="0" dirty="0">
                          <a:effectLst/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 2559-</a:t>
                      </a:r>
                      <a:r>
                        <a:rPr lang="th-TH" sz="1200" b="1" dirty="0">
                          <a:effectLst/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 </a:t>
                      </a:r>
                      <a:r>
                        <a:rPr lang="en-US" sz="1200" b="1" dirty="0">
                          <a:effectLst/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2560</a:t>
                      </a:r>
                      <a:endParaRPr lang="th-TH" sz="1200" b="1" dirty="0">
                        <a:effectLst/>
                        <a:latin typeface="JasmineUPC" panose="02020603050405020304" pitchFamily="18" charset="-34"/>
                        <a:ea typeface="Tahoma" panose="020B0604030504040204" pitchFamily="34" charset="0"/>
                        <a:cs typeface="JasmineUPC" panose="02020603050405020304" pitchFamily="18" charset="-34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200" b="1" dirty="0">
                          <a:effectLst/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เป้าหมาย</a:t>
                      </a:r>
                      <a:endParaRPr lang="en-US" sz="1200" b="1" dirty="0">
                        <a:effectLst/>
                        <a:latin typeface="JasmineUPC" panose="02020603050405020304" pitchFamily="18" charset="-34"/>
                        <a:ea typeface="Tahoma" panose="020B0604030504040204" pitchFamily="34" charset="0"/>
                        <a:cs typeface="JasmineUPC" panose="02020603050405020304" pitchFamily="18" charset="-34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 b="1" dirty="0">
                          <a:effectLst/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ปี </a:t>
                      </a:r>
                      <a:r>
                        <a:rPr lang="en-US" sz="1200" b="1" dirty="0">
                          <a:effectLst/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2561</a:t>
                      </a:r>
                      <a:endParaRPr lang="th-TH" sz="1200" b="1" dirty="0">
                        <a:effectLst/>
                        <a:latin typeface="JasmineUPC" panose="02020603050405020304" pitchFamily="18" charset="-34"/>
                        <a:ea typeface="Tahoma" panose="020B0604030504040204" pitchFamily="34" charset="0"/>
                        <a:cs typeface="JasmineUPC" panose="02020603050405020304" pitchFamily="18" charset="-34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200" b="1" dirty="0">
                          <a:effectLst/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ผลงาน</a:t>
                      </a:r>
                    </a:p>
                    <a:p>
                      <a:pPr algn="ctr"/>
                      <a:r>
                        <a:rPr lang="th-TH" sz="1200" b="1" dirty="0">
                          <a:effectLst/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ปี </a:t>
                      </a:r>
                      <a:r>
                        <a:rPr lang="en-US" sz="1200" b="1" dirty="0">
                          <a:effectLst/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2561</a:t>
                      </a:r>
                      <a:endParaRPr lang="th-TH" sz="1200" b="1" dirty="0">
                        <a:effectLst/>
                        <a:latin typeface="JasmineUPC" panose="02020603050405020304" pitchFamily="18" charset="-34"/>
                        <a:ea typeface="Tahoma" panose="020B0604030504040204" pitchFamily="34" charset="0"/>
                        <a:cs typeface="JasmineUPC" panose="02020603050405020304" pitchFamily="18" charset="-34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4553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1.</a:t>
                      </a:r>
                      <a:r>
                        <a:rPr lang="th-TH" sz="1600" b="1" spc="-100" baseline="0" dirty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ผู้สูงอายุที่มีภาวะพึ่งพิงได้รับการดูแล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0" dirty="0"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100,000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คน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67,023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คน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150,000 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คน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99,495 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คน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180,000 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คน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182,812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</a:t>
                      </a:r>
                      <a:r>
                        <a:rPr lang="th-TH" sz="1400" b="0" dirty="0" smtClean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คน</a:t>
                      </a:r>
                      <a:endParaRPr lang="th-TH" sz="1400" b="0" dirty="0">
                        <a:solidFill>
                          <a:schemeClr val="tx1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2146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2.</a:t>
                      </a:r>
                      <a:r>
                        <a:rPr lang="th-TH" sz="1600" b="1" dirty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การผลิต</a:t>
                      </a:r>
                      <a:r>
                        <a:rPr lang="en-US" sz="1600" b="1" baseline="0" dirty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 Care manager</a:t>
                      </a:r>
                      <a:endParaRPr lang="th-TH" sz="1600" b="1" dirty="0">
                        <a:latin typeface="JasmineUPC" panose="02020603050405020304" pitchFamily="18" charset="-34"/>
                        <a:ea typeface="Tahoma" panose="020B0604030504040204" pitchFamily="34" charset="0"/>
                        <a:cs typeface="JasmineUPC" panose="02020603050405020304" pitchFamily="18" charset="-34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538 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คน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2,500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คน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2,714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คน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3,480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คน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4,139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คน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4,500 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คน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5,623 </a:t>
                      </a:r>
                      <a:r>
                        <a:rPr lang="th-TH" sz="1600" b="0" baseline="0" dirty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คน</a:t>
                      </a:r>
                      <a:endParaRPr lang="th-TH" sz="1600" b="0" dirty="0">
                        <a:solidFill>
                          <a:schemeClr val="tx1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845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3.</a:t>
                      </a:r>
                      <a:r>
                        <a:rPr lang="th-TH" sz="1600" b="1" dirty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การผลิต</a:t>
                      </a:r>
                      <a:r>
                        <a:rPr lang="th-TH" sz="1600" b="1" baseline="0" dirty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 </a:t>
                      </a:r>
                      <a:r>
                        <a:rPr lang="en-US" sz="1600" b="1" baseline="0" dirty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Caregiver</a:t>
                      </a:r>
                      <a:endParaRPr lang="th-TH" sz="1600" b="1" dirty="0">
                        <a:latin typeface="JasmineUPC" panose="02020603050405020304" pitchFamily="18" charset="-34"/>
                        <a:ea typeface="Tahoma" panose="020B0604030504040204" pitchFamily="34" charset="0"/>
                        <a:cs typeface="JasmineUPC" panose="02020603050405020304" pitchFamily="18" charset="-34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0"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10,000 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คน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27,696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คน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13,920 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คน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22,450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คน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18,000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คน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27,352 </a:t>
                      </a:r>
                      <a:r>
                        <a:rPr lang="th-TH" sz="1600" b="0" dirty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คน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141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4.</a:t>
                      </a:r>
                      <a:r>
                        <a:rPr lang="th-TH" sz="1600" b="1" dirty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 การจัดทำ</a:t>
                      </a:r>
                      <a:r>
                        <a:rPr lang="th-TH" sz="1600" b="1" baseline="0" dirty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 </a:t>
                      </a:r>
                      <a:r>
                        <a:rPr lang="en-US" sz="1600" b="1" baseline="0" dirty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Care Plan</a:t>
                      </a:r>
                      <a:endParaRPr lang="th-TH" sz="1600" b="1" dirty="0">
                        <a:latin typeface="JasmineUPC" panose="02020603050405020304" pitchFamily="18" charset="-34"/>
                        <a:ea typeface="Tahoma" panose="020B0604030504040204" pitchFamily="34" charset="0"/>
                        <a:cs typeface="JasmineUPC" panose="02020603050405020304" pitchFamily="18" charset="-34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0" dirty="0"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ผู้สูงอายุ</a:t>
                      </a:r>
                      <a:r>
                        <a:rPr lang="th-TH" sz="1600" b="0" baseline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</a:t>
                      </a:r>
                      <a:r>
                        <a:rPr lang="en-US" sz="1600" b="0" baseline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67,023 </a:t>
                      </a:r>
                      <a:r>
                        <a:rPr lang="th-TH" sz="1600" b="0" baseline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คน</a:t>
                      </a:r>
                      <a:endParaRPr lang="th-TH" sz="1600" b="0" dirty="0"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57,939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ฉบับ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99,495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คน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83,598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ฉบับ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0" dirty="0" smtClean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ผู้</a:t>
                      </a:r>
                      <a:r>
                        <a:rPr lang="th-TH" sz="1600" b="1" dirty="0" smtClean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สู</a:t>
                      </a:r>
                      <a:r>
                        <a:rPr lang="th-TH" sz="1600" b="0" dirty="0" smtClean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งอายุ  16</a:t>
                      </a:r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6,518</a:t>
                      </a:r>
                      <a:endParaRPr lang="th-TH" sz="1600" b="0" dirty="0"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  <a:p>
                      <a:endParaRPr lang="th-TH" sz="1600" b="0" dirty="0"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162,588</a:t>
                      </a:r>
                      <a:r>
                        <a:rPr lang="th-TH" sz="1600" b="0" baseline="0" dirty="0" smtClean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ฉบับ</a:t>
                      </a:r>
                      <a:endParaRPr lang="th-TH" sz="1600" b="0" dirty="0">
                        <a:solidFill>
                          <a:schemeClr val="tx1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84553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5.</a:t>
                      </a:r>
                      <a:r>
                        <a:rPr lang="th-TH" sz="1600" b="1" dirty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ตำบล</a:t>
                      </a:r>
                      <a:r>
                        <a:rPr lang="en-US" sz="1600" b="1" dirty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LTC</a:t>
                      </a:r>
                      <a:r>
                        <a:rPr lang="th-TH" sz="1600" b="1" dirty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ผ่านเกณฑ์ ร้อยละ </a:t>
                      </a:r>
                      <a:r>
                        <a:rPr lang="en-US" sz="1600" b="1" dirty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50</a:t>
                      </a:r>
                      <a:endParaRPr lang="th-TH" sz="1600" b="1" dirty="0">
                        <a:latin typeface="JasmineUPC" panose="02020603050405020304" pitchFamily="18" charset="-34"/>
                        <a:ea typeface="Tahoma" panose="020B0604030504040204" pitchFamily="34" charset="0"/>
                        <a:cs typeface="JasmineUPC" panose="02020603050405020304" pitchFamily="18" charset="-34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0"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1,652</a:t>
                      </a:r>
                      <a:r>
                        <a:rPr lang="th-TH" sz="1600" b="0" baseline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ตำบล</a:t>
                      </a:r>
                      <a:endParaRPr lang="th-TH" sz="1600" b="0" dirty="0"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1,569 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ตำบล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2,783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ตำบล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2,140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ตำบล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h-TH" sz="1600" b="0" dirty="0"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5,158</a:t>
                      </a:r>
                      <a:r>
                        <a:rPr lang="th-TH" sz="1600" b="0" baseline="0" dirty="0" smtClean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ตำบล</a:t>
                      </a:r>
                      <a:endParaRPr lang="th-TH" sz="1600" b="0" dirty="0">
                        <a:solidFill>
                          <a:schemeClr val="tx1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84553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6.</a:t>
                      </a:r>
                      <a:r>
                        <a:rPr lang="th-TH" sz="1600" b="1" dirty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ผู้สูงอายุสุขภาพดีขึ้นจากกลุ่ม</a:t>
                      </a:r>
                    </a:p>
                    <a:p>
                      <a:r>
                        <a:rPr lang="th-TH" sz="1600" b="1" dirty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   ติดเตียง เป็น กลุ่มติดบ้าน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0" dirty="0"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0"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0" dirty="0"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0" dirty="0"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1,621</a:t>
                      </a:r>
                      <a:r>
                        <a:rPr lang="th-TH" sz="1600" b="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คน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h-TH" sz="1600" b="0" dirty="0"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2,499</a:t>
                      </a:r>
                      <a:r>
                        <a:rPr lang="th-TH" sz="1600" b="0" dirty="0" smtClean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คน</a:t>
                      </a:r>
                      <a:endParaRPr lang="th-TH" sz="1600" b="0" dirty="0">
                        <a:solidFill>
                          <a:schemeClr val="tx1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  <a:p>
                      <a:endParaRPr lang="th-TH" sz="1600" b="0" dirty="0">
                        <a:solidFill>
                          <a:schemeClr val="tx1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845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7.</a:t>
                      </a:r>
                      <a:r>
                        <a:rPr lang="th-TH" sz="1600" b="1" dirty="0">
                          <a:latin typeface="JasmineUPC" panose="02020603050405020304" pitchFamily="18" charset="-34"/>
                          <a:ea typeface="Tahoma" panose="020B0604030504040204" pitchFamily="34" charset="0"/>
                          <a:cs typeface="JasmineUPC" panose="02020603050405020304" pitchFamily="18" charset="-34"/>
                        </a:rPr>
                        <a:t>กลุ่มติดบ้าน เป็น กลุ่มติดสังคม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0" dirty="0"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0" dirty="0"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0" dirty="0"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0" dirty="0"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6,858 </a:t>
                      </a:r>
                      <a:r>
                        <a:rPr lang="th-TH" sz="1600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คน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h-TH" sz="1600" dirty="0"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8,716 </a:t>
                      </a:r>
                      <a:r>
                        <a:rPr lang="th-TH" sz="1600" b="0" dirty="0" smtClean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คน</a:t>
                      </a:r>
                      <a:endParaRPr lang="th-TH" sz="1600" b="0" dirty="0">
                        <a:solidFill>
                          <a:schemeClr val="tx1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  <a:p>
                      <a:endParaRPr lang="th-TH" sz="1600" b="0" dirty="0">
                        <a:solidFill>
                          <a:schemeClr val="tx1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Rounded Rectangle 2"/>
          <p:cNvSpPr/>
          <p:nvPr/>
        </p:nvSpPr>
        <p:spPr>
          <a:xfrm>
            <a:off x="7452320" y="4853647"/>
            <a:ext cx="1656183" cy="259901"/>
          </a:xfrm>
          <a:prstGeom prst="round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ข้อมูลเดือน</a:t>
            </a:r>
            <a:r>
              <a:rPr lang="en-US" sz="1400" dirty="0">
                <a:latin typeface="JasmineUPC" panose="02020603050405020304" pitchFamily="18" charset="-34"/>
                <a:cs typeface="JasmineUPC" panose="02020603050405020304" pitchFamily="18" charset="-34"/>
              </a:rPr>
              <a:t> </a:t>
            </a:r>
            <a:r>
              <a:rPr lang="th-TH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กันยายน </a:t>
            </a:r>
            <a:r>
              <a:rPr lang="en-US" sz="1400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2561</a:t>
            </a:r>
            <a:endParaRPr lang="th-TH" sz="14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365492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866110"/>
              </p:ext>
            </p:extLst>
          </p:nvPr>
        </p:nvGraphicFramePr>
        <p:xfrm>
          <a:off x="0" y="1"/>
          <a:ext cx="9143999" cy="5225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7160"/>
                <a:gridCol w="814323"/>
                <a:gridCol w="821156"/>
                <a:gridCol w="911391"/>
                <a:gridCol w="849659"/>
                <a:gridCol w="1110802"/>
                <a:gridCol w="1286691"/>
                <a:gridCol w="1312817"/>
              </a:tblGrid>
              <a:tr h="34290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h-TH" sz="1800" dirty="0" smtClean="0">
                          <a:solidFill>
                            <a:schemeClr val="tx1"/>
                          </a:solidFill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กิจกรรม</a:t>
                      </a:r>
                      <a:endParaRPr lang="th-TH" sz="1800" dirty="0">
                        <a:solidFill>
                          <a:schemeClr val="tx1"/>
                        </a:solidFill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2559</a:t>
                      </a:r>
                      <a:endParaRPr lang="th-TH" sz="1800" dirty="0">
                        <a:solidFill>
                          <a:schemeClr val="tx1"/>
                        </a:solidFill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2560</a:t>
                      </a:r>
                      <a:endParaRPr lang="th-TH" sz="1800" dirty="0">
                        <a:solidFill>
                          <a:schemeClr val="tx1"/>
                        </a:solidFill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2561</a:t>
                      </a:r>
                      <a:endParaRPr lang="th-TH" sz="1800" dirty="0">
                        <a:solidFill>
                          <a:schemeClr val="tx1"/>
                        </a:solidFill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th-TH" sz="1800" dirty="0" smtClean="0">
                        <a:solidFill>
                          <a:schemeClr val="tx1"/>
                        </a:solidFill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  <a:p>
                      <a:pPr algn="ctr"/>
                      <a:r>
                        <a:rPr lang="th-TH" sz="1800" dirty="0" smtClean="0">
                          <a:solidFill>
                            <a:schemeClr val="tx1"/>
                          </a:solidFill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ผลงานสะสม</a:t>
                      </a:r>
                      <a:endParaRPr lang="th-TH" sz="1800" dirty="0">
                        <a:solidFill>
                          <a:schemeClr val="tx1"/>
                        </a:solidFill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solidFill>
                      <a:srgbClr val="92D050"/>
                    </a:solidFill>
                  </a:tcPr>
                </a:tc>
              </a:tr>
              <a:tr h="408058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เป้าหมาย</a:t>
                      </a:r>
                      <a:endParaRPr lang="th-TH" sz="1800" dirty="0"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ผลงาน</a:t>
                      </a:r>
                      <a:endParaRPr lang="th-TH" sz="1800" dirty="0"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เป้าหมาย</a:t>
                      </a:r>
                      <a:endParaRPr lang="th-TH" sz="1800" dirty="0"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ผลงาน</a:t>
                      </a:r>
                      <a:endParaRPr lang="th-TH" sz="1800" dirty="0"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เป้าหมาย</a:t>
                      </a:r>
                      <a:endParaRPr lang="th-TH" sz="1800" dirty="0"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ผลงาน</a:t>
                      </a:r>
                      <a:endParaRPr lang="th-TH" sz="1800" dirty="0"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th-TH" sz="2400" dirty="0"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32759">
                <a:tc>
                  <a:txBody>
                    <a:bodyPr/>
                    <a:lstStyle/>
                    <a:p>
                      <a:pPr algn="ctr"/>
                      <a:r>
                        <a:rPr lang="th-TH" sz="11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ร้อยละตำบลที่มีระบบ</a:t>
                      </a:r>
                      <a:r>
                        <a:rPr lang="th-TH" sz="11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1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LTC </a:t>
                      </a:r>
                      <a:r>
                        <a:rPr lang="th-TH" sz="11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ผ่านเกณฑ์ร้อยละ </a:t>
                      </a:r>
                      <a:r>
                        <a:rPr lang="en-US" sz="11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 (Small Success </a:t>
                      </a:r>
                      <a:r>
                        <a:rPr lang="th-TH" sz="11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รอบ </a:t>
                      </a:r>
                      <a:r>
                        <a:rPr lang="en-US" sz="11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 </a:t>
                      </a:r>
                      <a:r>
                        <a:rPr lang="th-TH" sz="11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เดือนแรก เป้าหมายร้อยละ </a:t>
                      </a:r>
                      <a:r>
                        <a:rPr lang="en-US" sz="11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</a:t>
                      </a:r>
                      <a:r>
                        <a:rPr lang="en-US" sz="11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  <a:endParaRPr lang="th-TH" sz="11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1,652</a:t>
                      </a:r>
                      <a:r>
                        <a:rPr lang="th-TH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ตำบล</a:t>
                      </a:r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1,569</a:t>
                      </a:r>
                      <a:r>
                        <a:rPr lang="en-US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ตำบล</a:t>
                      </a:r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2,783</a:t>
                      </a:r>
                      <a:r>
                        <a:rPr lang="th-TH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ตำบล</a:t>
                      </a:r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2,140</a:t>
                      </a:r>
                      <a:r>
                        <a:rPr lang="en-US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ตำบล</a:t>
                      </a:r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ร้อยละ</a:t>
                      </a:r>
                      <a:r>
                        <a:rPr lang="th-TH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</a:t>
                      </a:r>
                      <a:r>
                        <a:rPr lang="th-TH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</a:t>
                      </a:r>
                      <a:r>
                        <a:rPr lang="en-US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</a:t>
                      </a:r>
                      <a:r>
                        <a:rPr lang="th-TH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</a:t>
                      </a:r>
                      <a:r>
                        <a:rPr lang="th-TH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ทุกตำบลทั่วประเทศ</a:t>
                      </a:r>
                      <a:r>
                        <a:rPr lang="en-US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  <a:r>
                        <a:rPr lang="th-TH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ตาม </a:t>
                      </a:r>
                      <a:r>
                        <a:rPr lang="en-US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Template</a:t>
                      </a:r>
                      <a:r>
                        <a:rPr lang="th-TH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ตรวจราชการ</a:t>
                      </a:r>
                      <a:endParaRPr lang="en-US" sz="1100" b="0" baseline="0" dirty="0" smtClean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r>
                        <a:rPr lang="th-TH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ตำบล 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LTC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ทั้งหมด 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7,255 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ตำบล</a:t>
                      </a:r>
                    </a:p>
                    <a:p>
                      <a:pPr algn="l"/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ตำบลที่ผ่านเกณฑ์ 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5,158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ตำบล</a:t>
                      </a:r>
                      <a:endParaRPr lang="en-US" sz="1200" b="0" baseline="0" dirty="0" smtClean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l"/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ร้อยละ 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71.1</a:t>
                      </a:r>
                      <a:endParaRPr lang="th-TH" sz="1200" b="0" dirty="0" smtClean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endParaRPr lang="th-TH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r>
                        <a:rPr lang="th-TH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ตำบล 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LTC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ทั้งหมด 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7,255 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ตำบล</a:t>
                      </a:r>
                    </a:p>
                    <a:p>
                      <a:pPr algn="l"/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ตำบลที่ผ่านเกณฑ์ 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5,158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ตำบล</a:t>
                      </a:r>
                      <a:endParaRPr lang="en-US" sz="1200" b="0" baseline="0" dirty="0" smtClean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l"/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ร้อยละ 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71.1</a:t>
                      </a:r>
                      <a:endParaRPr lang="th-TH" sz="1200" b="0" dirty="0" smtClean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l"/>
                      <a:endParaRPr lang="th-TH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34340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Care</a:t>
                      </a:r>
                      <a:r>
                        <a:rPr lang="en-US" sz="11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Manager </a:t>
                      </a:r>
                      <a:r>
                        <a:rPr lang="th-TH" sz="11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ผ่านการอบรม</a:t>
                      </a:r>
                      <a:endParaRPr lang="th-TH" sz="11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2,500</a:t>
                      </a:r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2,714 </a:t>
                      </a:r>
                      <a:r>
                        <a:rPr lang="th-TH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คน</a:t>
                      </a:r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3,480</a:t>
                      </a:r>
                      <a:r>
                        <a:rPr lang="en-US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คน</a:t>
                      </a:r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4,139 </a:t>
                      </a:r>
                      <a:r>
                        <a:rPr lang="th-TH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คน</a:t>
                      </a:r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4,500</a:t>
                      </a:r>
                      <a:r>
                        <a:rPr lang="en-US" sz="12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2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คน</a:t>
                      </a:r>
                      <a:endParaRPr lang="th-TH" sz="12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5,623 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คน</a:t>
                      </a:r>
                      <a:endParaRPr lang="th-TH" sz="1200" b="0" dirty="0" smtClean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endParaRPr lang="th-TH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12,476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คน</a:t>
                      </a:r>
                      <a:endParaRPr lang="th-TH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</a:tr>
              <a:tr h="434340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Care</a:t>
                      </a:r>
                      <a:r>
                        <a:rPr lang="en-US" sz="11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giver </a:t>
                      </a:r>
                      <a:r>
                        <a:rPr lang="th-TH" sz="11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ผ่านการอบรม</a:t>
                      </a:r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10,000</a:t>
                      </a:r>
                      <a:r>
                        <a:rPr lang="th-TH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คน</a:t>
                      </a:r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27,696</a:t>
                      </a:r>
                      <a:r>
                        <a:rPr lang="th-TH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คน</a:t>
                      </a:r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13,920 </a:t>
                      </a:r>
                      <a:r>
                        <a:rPr lang="th-TH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คน</a:t>
                      </a:r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22,450</a:t>
                      </a:r>
                      <a:r>
                        <a:rPr lang="en-US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คน</a:t>
                      </a:r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18,000 </a:t>
                      </a:r>
                      <a:r>
                        <a:rPr lang="th-TH" sz="12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คน</a:t>
                      </a:r>
                      <a:endParaRPr lang="th-TH" sz="12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27,352 </a:t>
                      </a:r>
                      <a:r>
                        <a:rPr lang="th-TH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คน</a:t>
                      </a:r>
                    </a:p>
                    <a:p>
                      <a:pPr algn="ctr"/>
                      <a:endParaRPr lang="th-TH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77,498 </a:t>
                      </a:r>
                      <a:r>
                        <a:rPr lang="th-TH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คน</a:t>
                      </a:r>
                      <a:endParaRPr lang="th-TH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</a:tr>
              <a:tr h="434340">
                <a:tc>
                  <a:txBody>
                    <a:bodyPr/>
                    <a:lstStyle/>
                    <a:p>
                      <a:pPr algn="ctr"/>
                      <a:r>
                        <a:rPr lang="th-TH" sz="11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ผู้สูงอายุได้รับการดูแล</a:t>
                      </a:r>
                      <a:r>
                        <a:rPr lang="th-TH" sz="11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ตาม </a:t>
                      </a:r>
                      <a:r>
                        <a:rPr lang="en-US" sz="11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Care Plan</a:t>
                      </a:r>
                      <a:endParaRPr lang="th-TH" sz="11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67,023</a:t>
                      </a:r>
                      <a:r>
                        <a:rPr lang="th-TH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คน</a:t>
                      </a:r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57,939</a:t>
                      </a:r>
                      <a:r>
                        <a:rPr lang="th-TH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คน</a:t>
                      </a:r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99,495</a:t>
                      </a:r>
                      <a:r>
                        <a:rPr lang="en-US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คน</a:t>
                      </a:r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83,598</a:t>
                      </a:r>
                      <a:r>
                        <a:rPr lang="en-US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คน</a:t>
                      </a:r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166,518</a:t>
                      </a:r>
                      <a:r>
                        <a:rPr lang="en-US" sz="12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2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คน</a:t>
                      </a:r>
                      <a:endParaRPr lang="th-TH" sz="12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162,588 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ฉบับ</a:t>
                      </a:r>
                      <a:endParaRPr lang="th-TH" sz="1200" b="0" dirty="0" smtClean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endParaRPr lang="th-TH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162,588 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ฉบับ</a:t>
                      </a:r>
                      <a:endParaRPr lang="th-TH" sz="1200" b="0" dirty="0" smtClean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endParaRPr lang="th-TH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th-TH" sz="11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ผู้สูงอายุที่มีภาวะพึ่งพิงได้รับการดูแล</a:t>
                      </a:r>
                      <a:r>
                        <a:rPr lang="th-TH" sz="11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1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</a:t>
                      </a:r>
                      <a:r>
                        <a:rPr lang="th-TH" sz="11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เป้าหมายตามแผนเสมอภาครองรับสังคมผู้สูงอายุ สธ</a:t>
                      </a:r>
                      <a:r>
                        <a:rPr lang="en-US" sz="11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.)</a:t>
                      </a:r>
                      <a:endParaRPr lang="th-TH" sz="11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100,000</a:t>
                      </a:r>
                      <a:r>
                        <a:rPr lang="th-TH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คน</a:t>
                      </a:r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67,023</a:t>
                      </a:r>
                      <a:r>
                        <a:rPr lang="th-TH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คน</a:t>
                      </a:r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150,000 </a:t>
                      </a:r>
                      <a:r>
                        <a:rPr lang="th-TH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คน</a:t>
                      </a:r>
                    </a:p>
                    <a:p>
                      <a:pPr algn="ctr"/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99,495</a:t>
                      </a:r>
                      <a:r>
                        <a:rPr lang="en-US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คน</a:t>
                      </a:r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180,000</a:t>
                      </a:r>
                      <a:r>
                        <a:rPr lang="en-US" sz="12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2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คน</a:t>
                      </a:r>
                      <a:endParaRPr lang="th-TH" sz="12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182,812</a:t>
                      </a:r>
                      <a:r>
                        <a:rPr lang="th-TH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คน</a:t>
                      </a:r>
                    </a:p>
                    <a:p>
                      <a:pPr algn="ctr"/>
                      <a:endParaRPr lang="th-TH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182,812</a:t>
                      </a:r>
                      <a:r>
                        <a:rPr lang="th-TH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คน</a:t>
                      </a:r>
                    </a:p>
                    <a:p>
                      <a:pPr algn="ctr"/>
                      <a:endParaRPr lang="th-TH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17220">
                <a:tc>
                  <a:txBody>
                    <a:bodyPr/>
                    <a:lstStyle/>
                    <a:p>
                      <a:pPr algn="ctr"/>
                      <a:r>
                        <a:rPr lang="th-TH" sz="11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ผู้สูงอายุที่มีภาวะพึ่งพิงตามเป้าการจัดสรรงบประมาณ</a:t>
                      </a:r>
                      <a:r>
                        <a:rPr lang="th-TH" sz="11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1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LTC </a:t>
                      </a:r>
                      <a:r>
                        <a:rPr lang="th-TH" sz="11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สปสช</a:t>
                      </a:r>
                      <a:r>
                        <a:rPr lang="en-US" sz="11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th-TH" sz="11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100,00</a:t>
                      </a:r>
                      <a:r>
                        <a:rPr lang="th-TH" sz="1100" b="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คน</a:t>
                      </a:r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80,826</a:t>
                      </a:r>
                      <a:r>
                        <a:rPr lang="th-TH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คน</a:t>
                      </a:r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150,000 </a:t>
                      </a:r>
                      <a:r>
                        <a:rPr lang="th-TH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คน</a:t>
                      </a:r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91,252 </a:t>
                      </a:r>
                      <a:r>
                        <a:rPr lang="th-TH" sz="11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คน</a:t>
                      </a:r>
                    </a:p>
                    <a:p>
                      <a:pPr algn="ctr"/>
                      <a:endParaRPr lang="th-TH" sz="11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193,200</a:t>
                      </a:r>
                      <a:endParaRPr lang="th-TH" sz="12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188,298 </a:t>
                      </a:r>
                      <a:r>
                        <a:rPr lang="th-TH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คน</a:t>
                      </a:r>
                    </a:p>
                    <a:p>
                      <a:pPr algn="ctr"/>
                      <a:r>
                        <a:rPr lang="th-TH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เม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ย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61</a:t>
                      </a:r>
                      <a:r>
                        <a:rPr lang="th-TH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  <a:endParaRPr lang="th-TH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188,298 </a:t>
                      </a:r>
                      <a:r>
                        <a:rPr lang="th-TH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คน</a:t>
                      </a:r>
                    </a:p>
                    <a:p>
                      <a:pPr algn="ctr"/>
                      <a:r>
                        <a:rPr lang="th-TH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เม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ย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61</a:t>
                      </a:r>
                      <a:r>
                        <a:rPr lang="th-TH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</a:p>
                    <a:p>
                      <a:pPr algn="ctr"/>
                      <a:endParaRPr lang="th-TH" sz="1200" b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4320">
                <a:tc gridSpan="8">
                  <a:txBody>
                    <a:bodyPr/>
                    <a:lstStyle/>
                    <a:p>
                      <a:pPr algn="l"/>
                      <a:r>
                        <a:rPr lang="th-TH" sz="1400" dirty="0" smtClean="0"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                                   ผู้สูงอายุสุขภาพดีขึ้น</a:t>
                      </a:r>
                      <a:r>
                        <a:rPr lang="en-US" sz="1400" dirty="0" smtClean="0"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:</a:t>
                      </a:r>
                      <a:r>
                        <a:rPr lang="en-US" sz="1400" baseline="0" dirty="0" smtClean="0"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</a:t>
                      </a:r>
                      <a:r>
                        <a:rPr lang="th-TH" sz="1400" baseline="0" dirty="0" smtClean="0"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กลุ่มติดเตียงเปลี่ยนเป็นกลุ่มติดบ้าน  </a:t>
                      </a:r>
                      <a:r>
                        <a:rPr lang="en-US" sz="1400" baseline="0" dirty="0" smtClean="0"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2,499 </a:t>
                      </a:r>
                      <a:r>
                        <a:rPr lang="th-TH" sz="1400" baseline="0" dirty="0" smtClean="0"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คน  </a:t>
                      </a:r>
                      <a:r>
                        <a:rPr lang="en-US" sz="1400" baseline="0" dirty="0" smtClean="0"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,</a:t>
                      </a:r>
                      <a:r>
                        <a:rPr lang="th-TH" sz="1400" baseline="0" dirty="0" smtClean="0"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กลุ่มติดบ้านเปลี่ยนเป็นกลุ่มติดสังคม </a:t>
                      </a:r>
                      <a:r>
                        <a:rPr lang="en-US" sz="1400" baseline="0" dirty="0" smtClean="0"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8,716 </a:t>
                      </a:r>
                      <a:r>
                        <a:rPr lang="th-TH" sz="1400" baseline="0" dirty="0" smtClean="0"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คน</a:t>
                      </a:r>
                      <a:endParaRPr lang="th-TH" sz="1400" dirty="0"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dirty="0"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dirty="0"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dirty="0"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dirty="0"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dirty="0"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dirty="0"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dirty="0"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974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58FAE9AC-56C6-4437-B7E3-7A6A296C8BB7}"/>
              </a:ext>
            </a:extLst>
          </p:cNvPr>
          <p:cNvCxnSpPr>
            <a:cxnSpLocks/>
          </p:cNvCxnSpPr>
          <p:nvPr/>
        </p:nvCxnSpPr>
        <p:spPr>
          <a:xfrm>
            <a:off x="473695" y="4874653"/>
            <a:ext cx="8253002" cy="0"/>
          </a:xfrm>
          <a:prstGeom prst="line">
            <a:avLst/>
          </a:prstGeom>
          <a:ln w="4127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9000">
                  <a:srgbClr val="4A679A"/>
                </a:gs>
                <a:gs pos="100000">
                  <a:srgbClr val="4A679A"/>
                </a:gs>
              </a:gsLst>
              <a:lin ang="10800000" scaled="1"/>
              <a:tileRect/>
            </a:gra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7" name="Rectangle 1">
            <a:extLst>
              <a:ext uri="{FF2B5EF4-FFF2-40B4-BE49-F238E27FC236}">
                <a16:creationId xmlns="" xmlns:a16="http://schemas.microsoft.com/office/drawing/2014/main" id="{98067293-51E5-4029-92EF-A06DD6F93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932" y="201873"/>
            <a:ext cx="6907544" cy="715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h-TH" altLang="en-US" sz="4050" b="1" dirty="0">
                <a:solidFill>
                  <a:schemeClr val="bg1"/>
                </a:solidFill>
                <a:effectLst>
                  <a:glow rad="139700">
                    <a:srgbClr val="476498"/>
                  </a:glo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การรายงานข้อมูลที่ผ่านมา ปี </a:t>
            </a:r>
            <a:r>
              <a:rPr lang="en-US" altLang="en-US" sz="4050" b="1" dirty="0">
                <a:solidFill>
                  <a:schemeClr val="bg1"/>
                </a:solidFill>
                <a:effectLst>
                  <a:glow rad="139700">
                    <a:srgbClr val="476498"/>
                  </a:glo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2560 - 2561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="" xmlns:a16="http://schemas.microsoft.com/office/drawing/2014/main" id="{83A018BB-C75A-4D92-A008-491871A74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527" y="1140625"/>
            <a:ext cx="5892515" cy="318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1800"/>
              </a:spcAft>
              <a:buNone/>
            </a:pP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ผู้สูงอายุที่มีภาวะพึ่งพิง</a:t>
            </a: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&lt;4 </a:t>
            </a: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กลุ่ม</a:t>
            </a: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&gt;</a:t>
            </a:r>
            <a:endParaRPr lang="th-TH" altLang="en-US" sz="21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>
              <a:spcBef>
                <a:spcPct val="0"/>
              </a:spcBef>
              <a:spcAft>
                <a:spcPts val="1800"/>
              </a:spcAft>
              <a:buNone/>
            </a:pP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ผู้จัดการการดูแล</a:t>
            </a: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&lt;Care Manager&gt;</a:t>
            </a:r>
            <a:endParaRPr lang="th-TH" altLang="en-US" sz="21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>
              <a:spcBef>
                <a:spcPct val="0"/>
              </a:spcBef>
              <a:spcAft>
                <a:spcPts val="1800"/>
              </a:spcAft>
              <a:buNone/>
            </a:pP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ผู้ดูแลผู้สูงอายุ</a:t>
            </a: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&lt;Caregiver&gt;</a:t>
            </a:r>
            <a:endParaRPr lang="th-TH" altLang="en-US" sz="21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>
              <a:spcBef>
                <a:spcPct val="0"/>
              </a:spcBef>
              <a:spcAft>
                <a:spcPts val="1800"/>
              </a:spcAft>
              <a:buNone/>
            </a:pP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แผนการดูแลผู้สูงอายุ</a:t>
            </a: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&lt;Care plan&gt;</a:t>
            </a:r>
            <a:endParaRPr lang="th-TH" altLang="en-US" sz="21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>
              <a:spcBef>
                <a:spcPct val="0"/>
              </a:spcBef>
              <a:spcAft>
                <a:spcPts val="1800"/>
              </a:spcAft>
              <a:buNone/>
            </a:pP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ตำบล </a:t>
            </a: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LTC </a:t>
            </a: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ผ่านเกณฑ์</a:t>
            </a: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&lt;</a:t>
            </a: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ร้อยละ</a:t>
            </a: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&gt;</a:t>
            </a:r>
            <a:endParaRPr lang="th-TH" altLang="en-US" sz="21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>
              <a:spcBef>
                <a:spcPct val="0"/>
              </a:spcBef>
              <a:spcAft>
                <a:spcPts val="1800"/>
              </a:spcAft>
              <a:buNone/>
            </a:pP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การเปลี่ยนกลุ่มของผู้สูงอายุ</a:t>
            </a: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&lt;</a:t>
            </a: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ติดเตียงเป็นติดบ้าน</a:t>
            </a: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&gt; &lt;</a:t>
            </a: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ติดบ้านเป็นติดสังคม</a:t>
            </a: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&gt;</a:t>
            </a: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 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="" xmlns:a16="http://schemas.microsoft.com/office/drawing/2014/main" id="{BD6B36FC-C5F5-47DD-8A89-FC34DAA80B84}"/>
              </a:ext>
            </a:extLst>
          </p:cNvPr>
          <p:cNvGrpSpPr/>
          <p:nvPr/>
        </p:nvGrpSpPr>
        <p:grpSpPr>
          <a:xfrm>
            <a:off x="273779" y="1191933"/>
            <a:ext cx="204596" cy="242120"/>
            <a:chOff x="6664006" y="2035136"/>
            <a:chExt cx="272795" cy="322826"/>
          </a:xfrm>
          <a:solidFill>
            <a:srgbClr val="476498"/>
          </a:solidFill>
        </p:grpSpPr>
        <p:sp>
          <p:nvSpPr>
            <p:cNvPr id="3" name="Isosceles Triangle 2">
              <a:extLst>
                <a:ext uri="{FF2B5EF4-FFF2-40B4-BE49-F238E27FC236}">
                  <a16:creationId xmlns="" xmlns:a16="http://schemas.microsoft.com/office/drawing/2014/main" id="{7D69B2AC-29C3-4160-B244-EBE597B450F2}"/>
                </a:ext>
              </a:extLst>
            </p:cNvPr>
            <p:cNvSpPr/>
            <p:nvPr/>
          </p:nvSpPr>
          <p:spPr>
            <a:xfrm rot="5400000">
              <a:off x="6677546" y="2098707"/>
              <a:ext cx="322825" cy="195685"/>
            </a:xfrm>
            <a:prstGeom prst="triangle">
              <a:avLst/>
            </a:prstGeom>
            <a:grpFill/>
            <a:ln>
              <a:solidFill>
                <a:srgbClr val="47649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1350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="" xmlns:a16="http://schemas.microsoft.com/office/drawing/2014/main" id="{AA1489E2-3531-48F5-984E-FEF9DCBE3DFF}"/>
                </a:ext>
              </a:extLst>
            </p:cNvPr>
            <p:cNvCxnSpPr>
              <a:cxnSpLocks/>
            </p:cNvCxnSpPr>
            <p:nvPr/>
          </p:nvCxnSpPr>
          <p:spPr>
            <a:xfrm>
              <a:off x="6664006" y="2035136"/>
              <a:ext cx="0" cy="322824"/>
            </a:xfrm>
            <a:prstGeom prst="line">
              <a:avLst/>
            </a:prstGeom>
            <a:grpFill/>
            <a:ln w="41275">
              <a:solidFill>
                <a:srgbClr val="476498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="" xmlns:a16="http://schemas.microsoft.com/office/drawing/2014/main" id="{00539066-A6C7-4335-B147-17B3C11EF4FF}"/>
              </a:ext>
            </a:extLst>
          </p:cNvPr>
          <p:cNvGrpSpPr/>
          <p:nvPr/>
        </p:nvGrpSpPr>
        <p:grpSpPr>
          <a:xfrm>
            <a:off x="273779" y="1708254"/>
            <a:ext cx="204596" cy="242120"/>
            <a:chOff x="6664006" y="2035136"/>
            <a:chExt cx="272795" cy="322826"/>
          </a:xfrm>
          <a:solidFill>
            <a:srgbClr val="476498"/>
          </a:solidFill>
        </p:grpSpPr>
        <p:sp>
          <p:nvSpPr>
            <p:cNvPr id="21" name="Isosceles Triangle 20">
              <a:extLst>
                <a:ext uri="{FF2B5EF4-FFF2-40B4-BE49-F238E27FC236}">
                  <a16:creationId xmlns="" xmlns:a16="http://schemas.microsoft.com/office/drawing/2014/main" id="{52A7178F-F310-406B-912A-899697CEBE21}"/>
                </a:ext>
              </a:extLst>
            </p:cNvPr>
            <p:cNvSpPr/>
            <p:nvPr/>
          </p:nvSpPr>
          <p:spPr>
            <a:xfrm rot="5400000">
              <a:off x="6677546" y="2098707"/>
              <a:ext cx="322825" cy="195685"/>
            </a:xfrm>
            <a:prstGeom prst="triangle">
              <a:avLst/>
            </a:prstGeom>
            <a:grpFill/>
            <a:ln>
              <a:solidFill>
                <a:srgbClr val="47649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1350"/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="" xmlns:a16="http://schemas.microsoft.com/office/drawing/2014/main" id="{31774827-719E-4F6B-8912-74407A0A6000}"/>
                </a:ext>
              </a:extLst>
            </p:cNvPr>
            <p:cNvCxnSpPr>
              <a:cxnSpLocks/>
            </p:cNvCxnSpPr>
            <p:nvPr/>
          </p:nvCxnSpPr>
          <p:spPr>
            <a:xfrm>
              <a:off x="6664006" y="2035136"/>
              <a:ext cx="0" cy="322824"/>
            </a:xfrm>
            <a:prstGeom prst="line">
              <a:avLst/>
            </a:prstGeom>
            <a:grpFill/>
            <a:ln w="41275">
              <a:solidFill>
                <a:srgbClr val="476498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F23651E8-4ED5-4619-9652-51267F29E005}"/>
              </a:ext>
            </a:extLst>
          </p:cNvPr>
          <p:cNvGrpSpPr/>
          <p:nvPr/>
        </p:nvGrpSpPr>
        <p:grpSpPr>
          <a:xfrm>
            <a:off x="271306" y="2317195"/>
            <a:ext cx="204596" cy="242120"/>
            <a:chOff x="6664006" y="2035136"/>
            <a:chExt cx="272795" cy="322826"/>
          </a:xfrm>
          <a:solidFill>
            <a:srgbClr val="476498"/>
          </a:solidFill>
        </p:grpSpPr>
        <p:sp>
          <p:nvSpPr>
            <p:cNvPr id="24" name="Isosceles Triangle 23">
              <a:extLst>
                <a:ext uri="{FF2B5EF4-FFF2-40B4-BE49-F238E27FC236}">
                  <a16:creationId xmlns="" xmlns:a16="http://schemas.microsoft.com/office/drawing/2014/main" id="{BFCBDC2D-D8B5-420B-BEE6-E070E70A108F}"/>
                </a:ext>
              </a:extLst>
            </p:cNvPr>
            <p:cNvSpPr/>
            <p:nvPr/>
          </p:nvSpPr>
          <p:spPr>
            <a:xfrm rot="5400000">
              <a:off x="6677546" y="2098707"/>
              <a:ext cx="322825" cy="195685"/>
            </a:xfrm>
            <a:prstGeom prst="triangle">
              <a:avLst/>
            </a:prstGeom>
            <a:grpFill/>
            <a:ln>
              <a:solidFill>
                <a:srgbClr val="47649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1350"/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="" xmlns:a16="http://schemas.microsoft.com/office/drawing/2014/main" id="{C4D541A9-C5E5-4440-A831-9D51EE028FC3}"/>
                </a:ext>
              </a:extLst>
            </p:cNvPr>
            <p:cNvCxnSpPr>
              <a:cxnSpLocks/>
            </p:cNvCxnSpPr>
            <p:nvPr/>
          </p:nvCxnSpPr>
          <p:spPr>
            <a:xfrm>
              <a:off x="6664006" y="2035136"/>
              <a:ext cx="0" cy="322824"/>
            </a:xfrm>
            <a:prstGeom prst="line">
              <a:avLst/>
            </a:prstGeom>
            <a:grpFill/>
            <a:ln w="41275">
              <a:solidFill>
                <a:srgbClr val="476498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="" xmlns:a16="http://schemas.microsoft.com/office/drawing/2014/main" id="{6244EE77-0EE7-4503-A60A-DAA8FCEB9AE8}"/>
              </a:ext>
            </a:extLst>
          </p:cNvPr>
          <p:cNvGrpSpPr/>
          <p:nvPr/>
        </p:nvGrpSpPr>
        <p:grpSpPr>
          <a:xfrm>
            <a:off x="271306" y="2805076"/>
            <a:ext cx="204596" cy="242120"/>
            <a:chOff x="6664006" y="2035136"/>
            <a:chExt cx="272795" cy="322826"/>
          </a:xfrm>
          <a:solidFill>
            <a:srgbClr val="476498"/>
          </a:solidFill>
        </p:grpSpPr>
        <p:sp>
          <p:nvSpPr>
            <p:cNvPr id="27" name="Isosceles Triangle 26">
              <a:extLst>
                <a:ext uri="{FF2B5EF4-FFF2-40B4-BE49-F238E27FC236}">
                  <a16:creationId xmlns="" xmlns:a16="http://schemas.microsoft.com/office/drawing/2014/main" id="{BAB9A31A-3C6C-465F-AE7D-7B0F427D195C}"/>
                </a:ext>
              </a:extLst>
            </p:cNvPr>
            <p:cNvSpPr/>
            <p:nvPr/>
          </p:nvSpPr>
          <p:spPr>
            <a:xfrm rot="5400000">
              <a:off x="6677546" y="2098707"/>
              <a:ext cx="322825" cy="195685"/>
            </a:xfrm>
            <a:prstGeom prst="triangle">
              <a:avLst/>
            </a:prstGeom>
            <a:grpFill/>
            <a:ln>
              <a:solidFill>
                <a:srgbClr val="47649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1350"/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2E073BC7-C1DF-419E-82F2-C46C5F636B7B}"/>
                </a:ext>
              </a:extLst>
            </p:cNvPr>
            <p:cNvCxnSpPr>
              <a:cxnSpLocks/>
            </p:cNvCxnSpPr>
            <p:nvPr/>
          </p:nvCxnSpPr>
          <p:spPr>
            <a:xfrm>
              <a:off x="6664006" y="2035136"/>
              <a:ext cx="0" cy="322824"/>
            </a:xfrm>
            <a:prstGeom prst="line">
              <a:avLst/>
            </a:prstGeom>
            <a:grpFill/>
            <a:ln w="41275">
              <a:solidFill>
                <a:srgbClr val="476498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64A6EE41-57BA-4E27-B174-E6DDEF77FC24}"/>
              </a:ext>
            </a:extLst>
          </p:cNvPr>
          <p:cNvGrpSpPr/>
          <p:nvPr/>
        </p:nvGrpSpPr>
        <p:grpSpPr>
          <a:xfrm>
            <a:off x="271306" y="3376576"/>
            <a:ext cx="204596" cy="242120"/>
            <a:chOff x="6664006" y="2035136"/>
            <a:chExt cx="272795" cy="322826"/>
          </a:xfrm>
          <a:solidFill>
            <a:srgbClr val="476498"/>
          </a:solidFill>
        </p:grpSpPr>
        <p:sp>
          <p:nvSpPr>
            <p:cNvPr id="30" name="Isosceles Triangle 29">
              <a:extLst>
                <a:ext uri="{FF2B5EF4-FFF2-40B4-BE49-F238E27FC236}">
                  <a16:creationId xmlns="" xmlns:a16="http://schemas.microsoft.com/office/drawing/2014/main" id="{8C8CAB17-917F-4A5B-8696-C132BDB75DE5}"/>
                </a:ext>
              </a:extLst>
            </p:cNvPr>
            <p:cNvSpPr/>
            <p:nvPr/>
          </p:nvSpPr>
          <p:spPr>
            <a:xfrm rot="5400000">
              <a:off x="6677546" y="2098707"/>
              <a:ext cx="322825" cy="195685"/>
            </a:xfrm>
            <a:prstGeom prst="triangle">
              <a:avLst/>
            </a:prstGeom>
            <a:grpFill/>
            <a:ln>
              <a:solidFill>
                <a:srgbClr val="47649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1350"/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="" xmlns:a16="http://schemas.microsoft.com/office/drawing/2014/main" id="{953E3E71-8C4A-4BFC-81CB-C3A22E3AE057}"/>
                </a:ext>
              </a:extLst>
            </p:cNvPr>
            <p:cNvCxnSpPr>
              <a:cxnSpLocks/>
            </p:cNvCxnSpPr>
            <p:nvPr/>
          </p:nvCxnSpPr>
          <p:spPr>
            <a:xfrm>
              <a:off x="6664006" y="2035136"/>
              <a:ext cx="0" cy="322824"/>
            </a:xfrm>
            <a:prstGeom prst="line">
              <a:avLst/>
            </a:prstGeom>
            <a:grpFill/>
            <a:ln w="41275">
              <a:solidFill>
                <a:srgbClr val="476498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AF6A438C-3880-4AFB-94F8-915929B05CE8}"/>
              </a:ext>
            </a:extLst>
          </p:cNvPr>
          <p:cNvGrpSpPr/>
          <p:nvPr/>
        </p:nvGrpSpPr>
        <p:grpSpPr>
          <a:xfrm>
            <a:off x="269100" y="3924428"/>
            <a:ext cx="204596" cy="242120"/>
            <a:chOff x="6664006" y="2035136"/>
            <a:chExt cx="272795" cy="322826"/>
          </a:xfrm>
          <a:solidFill>
            <a:srgbClr val="476498"/>
          </a:solidFill>
        </p:grpSpPr>
        <p:sp>
          <p:nvSpPr>
            <p:cNvPr id="33" name="Isosceles Triangle 32">
              <a:extLst>
                <a:ext uri="{FF2B5EF4-FFF2-40B4-BE49-F238E27FC236}">
                  <a16:creationId xmlns="" xmlns:a16="http://schemas.microsoft.com/office/drawing/2014/main" id="{66FE24FC-E8AF-4BDB-813B-27E4A1040C08}"/>
                </a:ext>
              </a:extLst>
            </p:cNvPr>
            <p:cNvSpPr/>
            <p:nvPr/>
          </p:nvSpPr>
          <p:spPr>
            <a:xfrm rot="5400000">
              <a:off x="6677546" y="2098707"/>
              <a:ext cx="322825" cy="195685"/>
            </a:xfrm>
            <a:prstGeom prst="triangle">
              <a:avLst/>
            </a:prstGeom>
            <a:grpFill/>
            <a:ln>
              <a:solidFill>
                <a:srgbClr val="47649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1350"/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="" xmlns:a16="http://schemas.microsoft.com/office/drawing/2014/main" id="{8BF80E99-06A5-41D5-A69B-A24055175217}"/>
                </a:ext>
              </a:extLst>
            </p:cNvPr>
            <p:cNvCxnSpPr>
              <a:cxnSpLocks/>
            </p:cNvCxnSpPr>
            <p:nvPr/>
          </p:nvCxnSpPr>
          <p:spPr>
            <a:xfrm>
              <a:off x="6664006" y="2035136"/>
              <a:ext cx="0" cy="322824"/>
            </a:xfrm>
            <a:prstGeom prst="line">
              <a:avLst/>
            </a:prstGeom>
            <a:grpFill/>
            <a:ln w="41275">
              <a:solidFill>
                <a:srgbClr val="476498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1B091BA7-F444-42D3-A684-5654E681C8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096" y="1502034"/>
            <a:ext cx="2686859" cy="23117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6" name="Picture 35">
            <a:extLst>
              <a:ext uri="{FF2B5EF4-FFF2-40B4-BE49-F238E27FC236}">
                <a16:creationId xmlns="" xmlns:a16="http://schemas.microsoft.com/office/drawing/2014/main" id="{08712E0F-AA2E-41EF-B06F-6F7C0411B30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9734" y="741553"/>
            <a:ext cx="692498" cy="692498"/>
          </a:xfrm>
          <a:prstGeom prst="rect">
            <a:avLst/>
          </a:prstGeom>
        </p:spPr>
      </p:pic>
      <p:sp>
        <p:nvSpPr>
          <p:cNvPr id="37" name="Rectangle 1">
            <a:extLst>
              <a:ext uri="{FF2B5EF4-FFF2-40B4-BE49-F238E27FC236}">
                <a16:creationId xmlns="" xmlns:a16="http://schemas.microsoft.com/office/drawing/2014/main" id="{049EADE0-D79D-417D-889D-5ABBDF8D4F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0197" y="782834"/>
            <a:ext cx="459727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h-TH" altLang="en-US" sz="2100" b="1" dirty="0">
                <a:solidFill>
                  <a:srgbClr val="2E7D3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รายงานโดยแบบฟอร์ม </a:t>
            </a:r>
            <a:r>
              <a:rPr lang="en-US" altLang="en-US" sz="2100" b="1" dirty="0">
                <a:solidFill>
                  <a:srgbClr val="2E7D3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Excel </a:t>
            </a:r>
            <a:r>
              <a:rPr lang="th-TH" altLang="en-US" sz="2100" b="1" dirty="0">
                <a:solidFill>
                  <a:srgbClr val="2E7D3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โดย สสจ</a:t>
            </a:r>
            <a:r>
              <a:rPr lang="en-US" altLang="en-US" sz="2100" b="1" dirty="0">
                <a:solidFill>
                  <a:srgbClr val="2E7D3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. </a:t>
            </a:r>
            <a:r>
              <a:rPr lang="th-TH" altLang="en-US" sz="2100" b="1" dirty="0">
                <a:solidFill>
                  <a:srgbClr val="2E7D3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รายงานผ่าน ศอ</a:t>
            </a:r>
            <a:r>
              <a:rPr lang="en-US" altLang="en-US" sz="2100" b="1" dirty="0">
                <a:solidFill>
                  <a:srgbClr val="2E7D3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.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100" b="1" dirty="0">
                <a:solidFill>
                  <a:srgbClr val="2E7D3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***</a:t>
            </a:r>
            <a:r>
              <a:rPr lang="th-TH" altLang="en-US" sz="2100" b="1" u="sng" dirty="0">
                <a:solidFill>
                  <a:srgbClr val="2E7D3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รายงานทุกเดือน</a:t>
            </a:r>
            <a:r>
              <a:rPr lang="en-US" altLang="en-US" sz="2100" b="1" u="sng" dirty="0">
                <a:solidFill>
                  <a:srgbClr val="2E7D3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endParaRPr lang="th-TH" altLang="en-US" sz="2100" b="1" u="sng" dirty="0">
              <a:solidFill>
                <a:srgbClr val="2E7D32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1719" y="1568200"/>
            <a:ext cx="2859687" cy="230725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710278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58FAE9AC-56C6-4437-B7E3-7A6A296C8BB7}"/>
              </a:ext>
            </a:extLst>
          </p:cNvPr>
          <p:cNvCxnSpPr>
            <a:cxnSpLocks/>
          </p:cNvCxnSpPr>
          <p:nvPr/>
        </p:nvCxnSpPr>
        <p:spPr>
          <a:xfrm>
            <a:off x="473695" y="4924926"/>
            <a:ext cx="8253002" cy="0"/>
          </a:xfrm>
          <a:prstGeom prst="line">
            <a:avLst/>
          </a:prstGeom>
          <a:ln w="4127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9000">
                  <a:srgbClr val="4A679A"/>
                </a:gs>
                <a:gs pos="100000">
                  <a:srgbClr val="4A679A"/>
                </a:gs>
              </a:gsLst>
              <a:lin ang="10800000" scaled="1"/>
              <a:tileRect/>
            </a:gra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7" name="Rectangle 1">
            <a:extLst>
              <a:ext uri="{FF2B5EF4-FFF2-40B4-BE49-F238E27FC236}">
                <a16:creationId xmlns="" xmlns:a16="http://schemas.microsoft.com/office/drawing/2014/main" id="{98067293-51E5-4029-92EF-A06DD6F93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478" y="104030"/>
            <a:ext cx="6907544" cy="715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h-TH" altLang="en-US" sz="4050" b="1" dirty="0">
                <a:solidFill>
                  <a:schemeClr val="bg1"/>
                </a:solidFill>
                <a:effectLst>
                  <a:glow rad="139700">
                    <a:srgbClr val="476498"/>
                  </a:glo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การรายงานข้อมูล ปี </a:t>
            </a:r>
            <a:r>
              <a:rPr lang="en-US" altLang="en-US" sz="4050" b="1" dirty="0">
                <a:solidFill>
                  <a:schemeClr val="bg1"/>
                </a:solidFill>
                <a:effectLst>
                  <a:glow rad="139700">
                    <a:srgbClr val="476498"/>
                  </a:glo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2562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="" xmlns:a16="http://schemas.microsoft.com/office/drawing/2014/main" id="{83A018BB-C75A-4D92-A008-491871A74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319" y="1126071"/>
            <a:ext cx="5892515" cy="3508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1800"/>
              </a:spcAft>
              <a:buNone/>
            </a:pP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ผู้สูงอายุที่มีภาวะพึ่งพิง</a:t>
            </a: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&lt;4 </a:t>
            </a: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กลุ่ม</a:t>
            </a: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&gt;</a:t>
            </a:r>
            <a:endParaRPr lang="th-TH" altLang="en-US" sz="21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>
              <a:spcBef>
                <a:spcPct val="0"/>
              </a:spcBef>
              <a:spcAft>
                <a:spcPts val="1800"/>
              </a:spcAft>
              <a:buNone/>
            </a:pP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ผู้จัดการการดูแล</a:t>
            </a: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&lt;Care Manager&gt;</a:t>
            </a:r>
            <a:endParaRPr lang="th-TH" altLang="en-US" sz="21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>
              <a:spcBef>
                <a:spcPct val="0"/>
              </a:spcBef>
              <a:spcAft>
                <a:spcPts val="1800"/>
              </a:spcAft>
              <a:buNone/>
            </a:pP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ผู้ดูแลผู้สูงอายุ</a:t>
            </a: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&lt;Caregiver&gt;</a:t>
            </a:r>
            <a:endParaRPr lang="th-TH" altLang="en-US" sz="21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>
              <a:spcBef>
                <a:spcPct val="0"/>
              </a:spcBef>
              <a:spcAft>
                <a:spcPts val="1800"/>
              </a:spcAft>
              <a:buNone/>
            </a:pP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แผนการดูแลผู้สูงอายุ</a:t>
            </a: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&lt;Care plan&gt;</a:t>
            </a:r>
            <a:endParaRPr lang="th-TH" altLang="en-US" sz="21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>
              <a:spcBef>
                <a:spcPct val="0"/>
              </a:spcBef>
              <a:spcAft>
                <a:spcPts val="1800"/>
              </a:spcAft>
              <a:buNone/>
            </a:pP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ตำบล </a:t>
            </a: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LTC </a:t>
            </a: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ผ่านเกณฑ์</a:t>
            </a: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&lt;</a:t>
            </a: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ร้อยละ</a:t>
            </a: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&gt;</a:t>
            </a:r>
            <a:endParaRPr lang="th-TH" altLang="en-US" sz="21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>
              <a:spcBef>
                <a:spcPct val="0"/>
              </a:spcBef>
              <a:buNone/>
            </a:pP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การเปลี่ยนกลุ่มของผู้สูงอายุ</a:t>
            </a: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</a:p>
          <a:p>
            <a:pPr>
              <a:spcBef>
                <a:spcPct val="0"/>
              </a:spcBef>
              <a:spcAft>
                <a:spcPts val="1800"/>
              </a:spcAft>
              <a:buNone/>
            </a:pP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&lt;</a:t>
            </a: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ติดเตียงเป็นติดบ้าน</a:t>
            </a: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&gt; &lt;</a:t>
            </a: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ติดบ้านเป็นติดสังคม</a:t>
            </a:r>
            <a:r>
              <a:rPr lang="en-US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&gt;</a:t>
            </a:r>
            <a:r>
              <a: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 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="" xmlns:a16="http://schemas.microsoft.com/office/drawing/2014/main" id="{BD6B36FC-C5F5-47DD-8A89-FC34DAA80B84}"/>
              </a:ext>
            </a:extLst>
          </p:cNvPr>
          <p:cNvGrpSpPr/>
          <p:nvPr/>
        </p:nvGrpSpPr>
        <p:grpSpPr>
          <a:xfrm>
            <a:off x="199237" y="1191933"/>
            <a:ext cx="204596" cy="242120"/>
            <a:chOff x="6664006" y="2035136"/>
            <a:chExt cx="272795" cy="322826"/>
          </a:xfrm>
          <a:solidFill>
            <a:schemeClr val="accent2"/>
          </a:solidFill>
        </p:grpSpPr>
        <p:sp>
          <p:nvSpPr>
            <p:cNvPr id="3" name="Isosceles Triangle 2">
              <a:extLst>
                <a:ext uri="{FF2B5EF4-FFF2-40B4-BE49-F238E27FC236}">
                  <a16:creationId xmlns="" xmlns:a16="http://schemas.microsoft.com/office/drawing/2014/main" id="{7D69B2AC-29C3-4160-B244-EBE597B450F2}"/>
                </a:ext>
              </a:extLst>
            </p:cNvPr>
            <p:cNvSpPr/>
            <p:nvPr/>
          </p:nvSpPr>
          <p:spPr>
            <a:xfrm rot="5400000">
              <a:off x="6677546" y="2098707"/>
              <a:ext cx="322825" cy="195685"/>
            </a:xfrm>
            <a:prstGeom prst="triangl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1350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="" xmlns:a16="http://schemas.microsoft.com/office/drawing/2014/main" id="{AA1489E2-3531-48F5-984E-FEF9DCBE3DFF}"/>
                </a:ext>
              </a:extLst>
            </p:cNvPr>
            <p:cNvCxnSpPr>
              <a:cxnSpLocks/>
            </p:cNvCxnSpPr>
            <p:nvPr/>
          </p:nvCxnSpPr>
          <p:spPr>
            <a:xfrm>
              <a:off x="6664006" y="2035136"/>
              <a:ext cx="0" cy="322824"/>
            </a:xfrm>
            <a:prstGeom prst="line">
              <a:avLst/>
            </a:prstGeom>
            <a:grpFill/>
            <a:ln w="41275">
              <a:solidFill>
                <a:schemeClr val="accent2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="" xmlns:a16="http://schemas.microsoft.com/office/drawing/2014/main" id="{00539066-A6C7-4335-B147-17B3C11EF4FF}"/>
              </a:ext>
            </a:extLst>
          </p:cNvPr>
          <p:cNvGrpSpPr/>
          <p:nvPr/>
        </p:nvGrpSpPr>
        <p:grpSpPr>
          <a:xfrm>
            <a:off x="199237" y="1708254"/>
            <a:ext cx="204596" cy="242120"/>
            <a:chOff x="6664006" y="2035136"/>
            <a:chExt cx="272795" cy="322826"/>
          </a:xfrm>
          <a:solidFill>
            <a:schemeClr val="accent2"/>
          </a:solidFill>
        </p:grpSpPr>
        <p:sp>
          <p:nvSpPr>
            <p:cNvPr id="21" name="Isosceles Triangle 20">
              <a:extLst>
                <a:ext uri="{FF2B5EF4-FFF2-40B4-BE49-F238E27FC236}">
                  <a16:creationId xmlns="" xmlns:a16="http://schemas.microsoft.com/office/drawing/2014/main" id="{52A7178F-F310-406B-912A-899697CEBE21}"/>
                </a:ext>
              </a:extLst>
            </p:cNvPr>
            <p:cNvSpPr/>
            <p:nvPr/>
          </p:nvSpPr>
          <p:spPr>
            <a:xfrm rot="5400000">
              <a:off x="6677546" y="2098707"/>
              <a:ext cx="322825" cy="195685"/>
            </a:xfrm>
            <a:prstGeom prst="triangl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1350"/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="" xmlns:a16="http://schemas.microsoft.com/office/drawing/2014/main" id="{31774827-719E-4F6B-8912-74407A0A6000}"/>
                </a:ext>
              </a:extLst>
            </p:cNvPr>
            <p:cNvCxnSpPr>
              <a:cxnSpLocks/>
            </p:cNvCxnSpPr>
            <p:nvPr/>
          </p:nvCxnSpPr>
          <p:spPr>
            <a:xfrm>
              <a:off x="6664006" y="2035136"/>
              <a:ext cx="0" cy="322824"/>
            </a:xfrm>
            <a:prstGeom prst="line">
              <a:avLst/>
            </a:prstGeom>
            <a:grpFill/>
            <a:ln w="41275">
              <a:solidFill>
                <a:schemeClr val="accent2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F23651E8-4ED5-4619-9652-51267F29E005}"/>
              </a:ext>
            </a:extLst>
          </p:cNvPr>
          <p:cNvGrpSpPr/>
          <p:nvPr/>
        </p:nvGrpSpPr>
        <p:grpSpPr>
          <a:xfrm>
            <a:off x="196763" y="2317195"/>
            <a:ext cx="204596" cy="242120"/>
            <a:chOff x="6664006" y="2035136"/>
            <a:chExt cx="272795" cy="322826"/>
          </a:xfrm>
          <a:solidFill>
            <a:schemeClr val="accent2"/>
          </a:solidFill>
        </p:grpSpPr>
        <p:sp>
          <p:nvSpPr>
            <p:cNvPr id="24" name="Isosceles Triangle 23">
              <a:extLst>
                <a:ext uri="{FF2B5EF4-FFF2-40B4-BE49-F238E27FC236}">
                  <a16:creationId xmlns="" xmlns:a16="http://schemas.microsoft.com/office/drawing/2014/main" id="{BFCBDC2D-D8B5-420B-BEE6-E070E70A108F}"/>
                </a:ext>
              </a:extLst>
            </p:cNvPr>
            <p:cNvSpPr/>
            <p:nvPr/>
          </p:nvSpPr>
          <p:spPr>
            <a:xfrm rot="5400000">
              <a:off x="6677546" y="2098707"/>
              <a:ext cx="322825" cy="195685"/>
            </a:xfrm>
            <a:prstGeom prst="triangl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1350"/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="" xmlns:a16="http://schemas.microsoft.com/office/drawing/2014/main" id="{C4D541A9-C5E5-4440-A831-9D51EE028FC3}"/>
                </a:ext>
              </a:extLst>
            </p:cNvPr>
            <p:cNvCxnSpPr>
              <a:cxnSpLocks/>
            </p:cNvCxnSpPr>
            <p:nvPr/>
          </p:nvCxnSpPr>
          <p:spPr>
            <a:xfrm>
              <a:off x="6664006" y="2035136"/>
              <a:ext cx="0" cy="322824"/>
            </a:xfrm>
            <a:prstGeom prst="line">
              <a:avLst/>
            </a:prstGeom>
            <a:grpFill/>
            <a:ln w="41275">
              <a:solidFill>
                <a:schemeClr val="accent2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="" xmlns:a16="http://schemas.microsoft.com/office/drawing/2014/main" id="{6244EE77-0EE7-4503-A60A-DAA8FCEB9AE8}"/>
              </a:ext>
            </a:extLst>
          </p:cNvPr>
          <p:cNvGrpSpPr/>
          <p:nvPr/>
        </p:nvGrpSpPr>
        <p:grpSpPr>
          <a:xfrm>
            <a:off x="196763" y="2805076"/>
            <a:ext cx="204596" cy="242120"/>
            <a:chOff x="6664006" y="2035136"/>
            <a:chExt cx="272795" cy="322826"/>
          </a:xfrm>
          <a:solidFill>
            <a:schemeClr val="accent2"/>
          </a:solidFill>
        </p:grpSpPr>
        <p:sp>
          <p:nvSpPr>
            <p:cNvPr id="27" name="Isosceles Triangle 26">
              <a:extLst>
                <a:ext uri="{FF2B5EF4-FFF2-40B4-BE49-F238E27FC236}">
                  <a16:creationId xmlns="" xmlns:a16="http://schemas.microsoft.com/office/drawing/2014/main" id="{BAB9A31A-3C6C-465F-AE7D-7B0F427D195C}"/>
                </a:ext>
              </a:extLst>
            </p:cNvPr>
            <p:cNvSpPr/>
            <p:nvPr/>
          </p:nvSpPr>
          <p:spPr>
            <a:xfrm rot="5400000">
              <a:off x="6677546" y="2098707"/>
              <a:ext cx="322825" cy="195685"/>
            </a:xfrm>
            <a:prstGeom prst="triangl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1350"/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2E073BC7-C1DF-419E-82F2-C46C5F636B7B}"/>
                </a:ext>
              </a:extLst>
            </p:cNvPr>
            <p:cNvCxnSpPr>
              <a:cxnSpLocks/>
            </p:cNvCxnSpPr>
            <p:nvPr/>
          </p:nvCxnSpPr>
          <p:spPr>
            <a:xfrm>
              <a:off x="6664006" y="2035136"/>
              <a:ext cx="0" cy="322824"/>
            </a:xfrm>
            <a:prstGeom prst="line">
              <a:avLst/>
            </a:prstGeom>
            <a:grpFill/>
            <a:ln w="41275">
              <a:solidFill>
                <a:schemeClr val="accent2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64A6EE41-57BA-4E27-B174-E6DDEF77FC24}"/>
              </a:ext>
            </a:extLst>
          </p:cNvPr>
          <p:cNvGrpSpPr/>
          <p:nvPr/>
        </p:nvGrpSpPr>
        <p:grpSpPr>
          <a:xfrm>
            <a:off x="196763" y="3376576"/>
            <a:ext cx="204596" cy="242120"/>
            <a:chOff x="6664006" y="2035136"/>
            <a:chExt cx="272795" cy="322826"/>
          </a:xfrm>
          <a:solidFill>
            <a:schemeClr val="accent2"/>
          </a:solidFill>
        </p:grpSpPr>
        <p:sp>
          <p:nvSpPr>
            <p:cNvPr id="30" name="Isosceles Triangle 29">
              <a:extLst>
                <a:ext uri="{FF2B5EF4-FFF2-40B4-BE49-F238E27FC236}">
                  <a16:creationId xmlns="" xmlns:a16="http://schemas.microsoft.com/office/drawing/2014/main" id="{8C8CAB17-917F-4A5B-8696-C132BDB75DE5}"/>
                </a:ext>
              </a:extLst>
            </p:cNvPr>
            <p:cNvSpPr/>
            <p:nvPr/>
          </p:nvSpPr>
          <p:spPr>
            <a:xfrm rot="5400000">
              <a:off x="6677546" y="2098707"/>
              <a:ext cx="322825" cy="195685"/>
            </a:xfrm>
            <a:prstGeom prst="triangl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1350"/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="" xmlns:a16="http://schemas.microsoft.com/office/drawing/2014/main" id="{953E3E71-8C4A-4BFC-81CB-C3A22E3AE057}"/>
                </a:ext>
              </a:extLst>
            </p:cNvPr>
            <p:cNvCxnSpPr>
              <a:cxnSpLocks/>
            </p:cNvCxnSpPr>
            <p:nvPr/>
          </p:nvCxnSpPr>
          <p:spPr>
            <a:xfrm>
              <a:off x="6664006" y="2035136"/>
              <a:ext cx="0" cy="322824"/>
            </a:xfrm>
            <a:prstGeom prst="line">
              <a:avLst/>
            </a:prstGeom>
            <a:grpFill/>
            <a:ln w="41275">
              <a:solidFill>
                <a:schemeClr val="accent2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AF6A438C-3880-4AFB-94F8-915929B05CE8}"/>
              </a:ext>
            </a:extLst>
          </p:cNvPr>
          <p:cNvGrpSpPr/>
          <p:nvPr/>
        </p:nvGrpSpPr>
        <p:grpSpPr>
          <a:xfrm>
            <a:off x="194557" y="3924428"/>
            <a:ext cx="204596" cy="242120"/>
            <a:chOff x="6664006" y="2035136"/>
            <a:chExt cx="272795" cy="322826"/>
          </a:xfrm>
          <a:solidFill>
            <a:schemeClr val="accent2"/>
          </a:solidFill>
        </p:grpSpPr>
        <p:sp>
          <p:nvSpPr>
            <p:cNvPr id="33" name="Isosceles Triangle 32">
              <a:extLst>
                <a:ext uri="{FF2B5EF4-FFF2-40B4-BE49-F238E27FC236}">
                  <a16:creationId xmlns="" xmlns:a16="http://schemas.microsoft.com/office/drawing/2014/main" id="{66FE24FC-E8AF-4BDB-813B-27E4A1040C08}"/>
                </a:ext>
              </a:extLst>
            </p:cNvPr>
            <p:cNvSpPr/>
            <p:nvPr/>
          </p:nvSpPr>
          <p:spPr>
            <a:xfrm rot="5400000">
              <a:off x="6677546" y="2098707"/>
              <a:ext cx="322825" cy="195685"/>
            </a:xfrm>
            <a:prstGeom prst="triangl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1350"/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="" xmlns:a16="http://schemas.microsoft.com/office/drawing/2014/main" id="{8BF80E99-06A5-41D5-A69B-A24055175217}"/>
                </a:ext>
              </a:extLst>
            </p:cNvPr>
            <p:cNvCxnSpPr>
              <a:cxnSpLocks/>
            </p:cNvCxnSpPr>
            <p:nvPr/>
          </p:nvCxnSpPr>
          <p:spPr>
            <a:xfrm>
              <a:off x="6664006" y="2035136"/>
              <a:ext cx="0" cy="322824"/>
            </a:xfrm>
            <a:prstGeom prst="line">
              <a:avLst/>
            </a:prstGeom>
            <a:grpFill/>
            <a:ln w="41275">
              <a:solidFill>
                <a:schemeClr val="accent2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>
            <a:extLst>
              <a:ext uri="{FF2B5EF4-FFF2-40B4-BE49-F238E27FC236}">
                <a16:creationId xmlns="" xmlns:a16="http://schemas.microsoft.com/office/drawing/2014/main" id="{278A1F09-35BD-4D3C-8FE0-C6907BC0C83C}"/>
              </a:ext>
            </a:extLst>
          </p:cNvPr>
          <p:cNvGrpSpPr/>
          <p:nvPr/>
        </p:nvGrpSpPr>
        <p:grpSpPr>
          <a:xfrm>
            <a:off x="549319" y="973551"/>
            <a:ext cx="8275068" cy="2713938"/>
            <a:chOff x="732425" y="1298068"/>
            <a:chExt cx="11033424" cy="3618584"/>
          </a:xfrm>
        </p:grpSpPr>
        <p:grpSp>
          <p:nvGrpSpPr>
            <p:cNvPr id="69" name="Group 68">
              <a:extLst>
                <a:ext uri="{FF2B5EF4-FFF2-40B4-BE49-F238E27FC236}">
                  <a16:creationId xmlns="" xmlns:a16="http://schemas.microsoft.com/office/drawing/2014/main" id="{FF2AA268-366E-4A28-94DD-CFB00EC419B4}"/>
                </a:ext>
              </a:extLst>
            </p:cNvPr>
            <p:cNvGrpSpPr/>
            <p:nvPr/>
          </p:nvGrpSpPr>
          <p:grpSpPr>
            <a:xfrm>
              <a:off x="732425" y="1298068"/>
              <a:ext cx="10118692" cy="3618584"/>
              <a:chOff x="732425" y="1298068"/>
              <a:chExt cx="10118692" cy="3618584"/>
            </a:xfrm>
          </p:grpSpPr>
          <p:pic>
            <p:nvPicPr>
              <p:cNvPr id="5" name="Picture 4">
                <a:extLst>
                  <a:ext uri="{FF2B5EF4-FFF2-40B4-BE49-F238E27FC236}">
                    <a16:creationId xmlns="" xmlns:a16="http://schemas.microsoft.com/office/drawing/2014/main" id="{D9B71E8F-77AC-47ED-9028-BE2B57D157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289497" y="1298068"/>
                <a:ext cx="1561620" cy="1561620"/>
              </a:xfrm>
              <a:prstGeom prst="rect">
                <a:avLst/>
              </a:prstGeom>
            </p:spPr>
          </p:pic>
          <p:grpSp>
            <p:nvGrpSpPr>
              <p:cNvPr id="66" name="Group 65">
                <a:extLst>
                  <a:ext uri="{FF2B5EF4-FFF2-40B4-BE49-F238E27FC236}">
                    <a16:creationId xmlns="" xmlns:a16="http://schemas.microsoft.com/office/drawing/2014/main" id="{48E1945C-0D04-4323-A9EE-3E178AF00628}"/>
                  </a:ext>
                </a:extLst>
              </p:cNvPr>
              <p:cNvGrpSpPr/>
              <p:nvPr/>
            </p:nvGrpSpPr>
            <p:grpSpPr>
              <a:xfrm>
                <a:off x="732425" y="1501427"/>
                <a:ext cx="8342001" cy="3415225"/>
                <a:chOff x="732425" y="1501427"/>
                <a:chExt cx="8342001" cy="3415225"/>
              </a:xfrm>
            </p:grpSpPr>
            <p:sp>
              <p:nvSpPr>
                <p:cNvPr id="2" name="Rectangle 1">
                  <a:extLst>
                    <a:ext uri="{FF2B5EF4-FFF2-40B4-BE49-F238E27FC236}">
                      <a16:creationId xmlns="" xmlns:a16="http://schemas.microsoft.com/office/drawing/2014/main" id="{4F41A66E-ACEE-4DED-92C5-5EE51FA3BEDD}"/>
                    </a:ext>
                  </a:extLst>
                </p:cNvPr>
                <p:cNvSpPr/>
                <p:nvPr/>
              </p:nvSpPr>
              <p:spPr>
                <a:xfrm>
                  <a:off x="742364" y="1501427"/>
                  <a:ext cx="3422128" cy="506277"/>
                </a:xfrm>
                <a:prstGeom prst="rect">
                  <a:avLst/>
                </a:prstGeom>
                <a:noFill/>
                <a:ln w="34925">
                  <a:solidFill>
                    <a:srgbClr val="FF0000"/>
                  </a:solidFill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th-TH" sz="1350"/>
                </a:p>
              </p:txBody>
            </p:sp>
            <p:sp>
              <p:nvSpPr>
                <p:cNvPr id="35" name="Rectangle 34">
                  <a:extLst>
                    <a:ext uri="{FF2B5EF4-FFF2-40B4-BE49-F238E27FC236}">
                      <a16:creationId xmlns="" xmlns:a16="http://schemas.microsoft.com/office/drawing/2014/main" id="{C8A63B7E-806E-46D1-93FF-9CA824BA5573}"/>
                    </a:ext>
                  </a:extLst>
                </p:cNvPr>
                <p:cNvSpPr/>
                <p:nvPr/>
              </p:nvSpPr>
              <p:spPr>
                <a:xfrm>
                  <a:off x="732425" y="2244012"/>
                  <a:ext cx="3740184" cy="506277"/>
                </a:xfrm>
                <a:prstGeom prst="rect">
                  <a:avLst/>
                </a:prstGeom>
                <a:noFill/>
                <a:ln w="34925">
                  <a:solidFill>
                    <a:srgbClr val="FF0000"/>
                  </a:solidFill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th-TH" sz="1350"/>
                </a:p>
              </p:txBody>
            </p:sp>
            <p:sp>
              <p:nvSpPr>
                <p:cNvPr id="38" name="Rectangle 37">
                  <a:extLst>
                    <a:ext uri="{FF2B5EF4-FFF2-40B4-BE49-F238E27FC236}">
                      <a16:creationId xmlns="" xmlns:a16="http://schemas.microsoft.com/office/drawing/2014/main" id="{E75DE917-0268-46EC-A8FA-755C3B041E53}"/>
                    </a:ext>
                  </a:extLst>
                </p:cNvPr>
                <p:cNvSpPr/>
                <p:nvPr/>
              </p:nvSpPr>
              <p:spPr>
                <a:xfrm>
                  <a:off x="732425" y="2977121"/>
                  <a:ext cx="3014625" cy="506277"/>
                </a:xfrm>
                <a:prstGeom prst="rect">
                  <a:avLst/>
                </a:prstGeom>
                <a:noFill/>
                <a:ln w="34925">
                  <a:solidFill>
                    <a:srgbClr val="FF0000"/>
                  </a:solidFill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th-TH" sz="1350"/>
                </a:p>
              </p:txBody>
            </p:sp>
            <p:sp>
              <p:nvSpPr>
                <p:cNvPr id="39" name="Rectangle 38">
                  <a:extLst>
                    <a:ext uri="{FF2B5EF4-FFF2-40B4-BE49-F238E27FC236}">
                      <a16:creationId xmlns="" xmlns:a16="http://schemas.microsoft.com/office/drawing/2014/main" id="{EFA505A0-FAEC-4EC4-A3DB-986C878BB499}"/>
                    </a:ext>
                  </a:extLst>
                </p:cNvPr>
                <p:cNvSpPr/>
                <p:nvPr/>
              </p:nvSpPr>
              <p:spPr>
                <a:xfrm>
                  <a:off x="732425" y="4410375"/>
                  <a:ext cx="3332679" cy="506277"/>
                </a:xfrm>
                <a:prstGeom prst="rect">
                  <a:avLst/>
                </a:prstGeom>
                <a:noFill/>
                <a:ln w="34925">
                  <a:solidFill>
                    <a:srgbClr val="FF0000"/>
                  </a:solidFill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th-TH" sz="1350"/>
                </a:p>
              </p:txBody>
            </p:sp>
            <p:grpSp>
              <p:nvGrpSpPr>
                <p:cNvPr id="55" name="Group 54">
                  <a:extLst>
                    <a:ext uri="{FF2B5EF4-FFF2-40B4-BE49-F238E27FC236}">
                      <a16:creationId xmlns="" xmlns:a16="http://schemas.microsoft.com/office/drawing/2014/main" id="{DD6CADDA-E73C-4318-9448-21D0ACCFA6F1}"/>
                    </a:ext>
                  </a:extLst>
                </p:cNvPr>
                <p:cNvGrpSpPr/>
                <p:nvPr/>
              </p:nvGrpSpPr>
              <p:grpSpPr>
                <a:xfrm>
                  <a:off x="3747050" y="1779104"/>
                  <a:ext cx="5327376" cy="2912165"/>
                  <a:chOff x="3747050" y="1779104"/>
                  <a:chExt cx="5327376" cy="2912165"/>
                </a:xfrm>
              </p:grpSpPr>
              <p:cxnSp>
                <p:nvCxnSpPr>
                  <p:cNvPr id="13" name="Straight Connector 12">
                    <a:extLst>
                      <a:ext uri="{FF2B5EF4-FFF2-40B4-BE49-F238E27FC236}">
                        <a16:creationId xmlns="" xmlns:a16="http://schemas.microsoft.com/office/drawing/2014/main" id="{5F2BF95E-A7B0-4057-930A-8C350847D98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164492" y="1779104"/>
                    <a:ext cx="3766934" cy="0"/>
                  </a:xfrm>
                  <a:prstGeom prst="line">
                    <a:avLst/>
                  </a:prstGeom>
                  <a:ln w="317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="" xmlns:a16="http://schemas.microsoft.com/office/drawing/2014/main" id="{D9FE9615-1617-4FDB-A163-6DEF28903F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472604" y="2498035"/>
                    <a:ext cx="3458822" cy="0"/>
                  </a:xfrm>
                  <a:prstGeom prst="line">
                    <a:avLst/>
                  </a:prstGeom>
                  <a:ln w="317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="" xmlns:a16="http://schemas.microsoft.com/office/drawing/2014/main" id="{243E687A-9622-41ED-ABE4-4A2D954121F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47050" y="3246782"/>
                    <a:ext cx="4184376" cy="0"/>
                  </a:xfrm>
                  <a:prstGeom prst="line">
                    <a:avLst/>
                  </a:prstGeom>
                  <a:ln w="317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>
                    <a:extLst>
                      <a:ext uri="{FF2B5EF4-FFF2-40B4-BE49-F238E27FC236}">
                        <a16:creationId xmlns="" xmlns:a16="http://schemas.microsoft.com/office/drawing/2014/main" id="{63CE0CF9-A6BE-4D4D-8A54-0FEB591C559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065104" y="4691269"/>
                    <a:ext cx="3866322" cy="0"/>
                  </a:xfrm>
                  <a:prstGeom prst="line">
                    <a:avLst/>
                  </a:prstGeom>
                  <a:ln w="317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="" xmlns:a16="http://schemas.microsoft.com/office/drawing/2014/main" id="{D63F373D-749D-42AB-9BB2-B7FE0D37479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931426" y="1779104"/>
                    <a:ext cx="0" cy="2912165"/>
                  </a:xfrm>
                  <a:prstGeom prst="line">
                    <a:avLst/>
                  </a:prstGeom>
                  <a:ln w="317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Straight Arrow Connector 53">
                    <a:extLst>
                      <a:ext uri="{FF2B5EF4-FFF2-40B4-BE49-F238E27FC236}">
                        <a16:creationId xmlns="" xmlns:a16="http://schemas.microsoft.com/office/drawing/2014/main" id="{AA5AFB4F-6C7F-4737-9FB5-40296001D71E}"/>
                      </a:ext>
                    </a:extLst>
                  </p:cNvPr>
                  <p:cNvCxnSpPr/>
                  <p:nvPr/>
                </p:nvCxnSpPr>
                <p:spPr>
                  <a:xfrm>
                    <a:off x="7931426" y="2126974"/>
                    <a:ext cx="1143000" cy="0"/>
                  </a:xfrm>
                  <a:prstGeom prst="straightConnector1">
                    <a:avLst/>
                  </a:prstGeom>
                  <a:ln w="3175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70" name="Rectangle 1">
              <a:extLst>
                <a:ext uri="{FF2B5EF4-FFF2-40B4-BE49-F238E27FC236}">
                  <a16:creationId xmlns="" xmlns:a16="http://schemas.microsoft.com/office/drawing/2014/main" id="{171A1F58-182E-4773-936C-488EA13CE3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9425" y="2847976"/>
              <a:ext cx="3076424" cy="553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th-TH" altLang="en-US" sz="2100" b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ดึงข้อมูลผ่านระบบโปรแกรม</a:t>
              </a: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="" xmlns:a16="http://schemas.microsoft.com/office/drawing/2014/main" id="{8E06E4AA-35B8-4507-BD4E-AF37BDD3FD15}"/>
              </a:ext>
            </a:extLst>
          </p:cNvPr>
          <p:cNvGrpSpPr/>
          <p:nvPr/>
        </p:nvGrpSpPr>
        <p:grpSpPr>
          <a:xfrm>
            <a:off x="549319" y="2758644"/>
            <a:ext cx="7908767" cy="1772946"/>
            <a:chOff x="732425" y="3678192"/>
            <a:chExt cx="10545023" cy="2363928"/>
          </a:xfrm>
        </p:grpSpPr>
        <p:grpSp>
          <p:nvGrpSpPr>
            <p:cNvPr id="68" name="Group 67">
              <a:extLst>
                <a:ext uri="{FF2B5EF4-FFF2-40B4-BE49-F238E27FC236}">
                  <a16:creationId xmlns="" xmlns:a16="http://schemas.microsoft.com/office/drawing/2014/main" id="{F5DD3803-6002-40A9-9E75-EF50D5E24BD4}"/>
                </a:ext>
              </a:extLst>
            </p:cNvPr>
            <p:cNvGrpSpPr/>
            <p:nvPr/>
          </p:nvGrpSpPr>
          <p:grpSpPr>
            <a:xfrm>
              <a:off x="732425" y="3678192"/>
              <a:ext cx="10118692" cy="2354860"/>
              <a:chOff x="732425" y="3678192"/>
              <a:chExt cx="10118692" cy="2354860"/>
            </a:xfrm>
          </p:grpSpPr>
          <p:pic>
            <p:nvPicPr>
              <p:cNvPr id="8" name="Picture 7">
                <a:extLst>
                  <a:ext uri="{FF2B5EF4-FFF2-40B4-BE49-F238E27FC236}">
                    <a16:creationId xmlns="" xmlns:a16="http://schemas.microsoft.com/office/drawing/2014/main" id="{5278607A-0A91-4B2C-A2CC-4D992A6D56E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289500" y="3882704"/>
                <a:ext cx="1561617" cy="1561617"/>
              </a:xfrm>
              <a:prstGeom prst="rect">
                <a:avLst/>
              </a:prstGeom>
            </p:spPr>
          </p:pic>
          <p:grpSp>
            <p:nvGrpSpPr>
              <p:cNvPr id="67" name="Group 66">
                <a:extLst>
                  <a:ext uri="{FF2B5EF4-FFF2-40B4-BE49-F238E27FC236}">
                    <a16:creationId xmlns="" xmlns:a16="http://schemas.microsoft.com/office/drawing/2014/main" id="{F4CA61E5-08A0-4698-8C3A-1530CB2C50DD}"/>
                  </a:ext>
                </a:extLst>
              </p:cNvPr>
              <p:cNvGrpSpPr/>
              <p:nvPr/>
            </p:nvGrpSpPr>
            <p:grpSpPr>
              <a:xfrm>
                <a:off x="732425" y="3678192"/>
                <a:ext cx="8411575" cy="2354860"/>
                <a:chOff x="732425" y="3678192"/>
                <a:chExt cx="8411575" cy="2354860"/>
              </a:xfrm>
            </p:grpSpPr>
            <p:sp>
              <p:nvSpPr>
                <p:cNvPr id="40" name="Rectangle 39">
                  <a:extLst>
                    <a:ext uri="{FF2B5EF4-FFF2-40B4-BE49-F238E27FC236}">
                      <a16:creationId xmlns="" xmlns:a16="http://schemas.microsoft.com/office/drawing/2014/main" id="{81EA9ACF-228C-43A3-A33D-7A3D8F171D6C}"/>
                    </a:ext>
                  </a:extLst>
                </p:cNvPr>
                <p:cNvSpPr/>
                <p:nvPr/>
              </p:nvSpPr>
              <p:spPr>
                <a:xfrm>
                  <a:off x="732425" y="3678192"/>
                  <a:ext cx="3740179" cy="506277"/>
                </a:xfrm>
                <a:prstGeom prst="rect">
                  <a:avLst/>
                </a:prstGeom>
                <a:noFill/>
                <a:ln w="34925">
                  <a:solidFill>
                    <a:srgbClr val="006941"/>
                  </a:solidFill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th-TH" sz="1350"/>
                </a:p>
              </p:txBody>
            </p:sp>
            <p:sp>
              <p:nvSpPr>
                <p:cNvPr id="41" name="Rectangle 40">
                  <a:extLst>
                    <a:ext uri="{FF2B5EF4-FFF2-40B4-BE49-F238E27FC236}">
                      <a16:creationId xmlns="" xmlns:a16="http://schemas.microsoft.com/office/drawing/2014/main" id="{1C3D1018-E930-43DF-8657-9C519F6247ED}"/>
                    </a:ext>
                  </a:extLst>
                </p:cNvPr>
                <p:cNvSpPr/>
                <p:nvPr/>
              </p:nvSpPr>
              <p:spPr>
                <a:xfrm>
                  <a:off x="732425" y="5145966"/>
                  <a:ext cx="4684400" cy="887086"/>
                </a:xfrm>
                <a:prstGeom prst="rect">
                  <a:avLst/>
                </a:prstGeom>
                <a:noFill/>
                <a:ln w="34925">
                  <a:solidFill>
                    <a:srgbClr val="006941"/>
                  </a:solidFill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th-TH" sz="1350"/>
                </a:p>
              </p:txBody>
            </p:sp>
            <p:cxnSp>
              <p:nvCxnSpPr>
                <p:cNvPr id="56" name="Straight Connector 55">
                  <a:extLst>
                    <a:ext uri="{FF2B5EF4-FFF2-40B4-BE49-F238E27FC236}">
                      <a16:creationId xmlns="" xmlns:a16="http://schemas.microsoft.com/office/drawing/2014/main" id="{37D53F87-A27D-4717-A6FE-A814B757CE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472604" y="3929087"/>
                  <a:ext cx="3985596" cy="0"/>
                </a:xfrm>
                <a:prstGeom prst="line">
                  <a:avLst/>
                </a:prstGeom>
                <a:ln w="31750">
                  <a:solidFill>
                    <a:srgbClr val="00694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="" xmlns:a16="http://schemas.microsoft.com/office/drawing/2014/main" id="{5AF11035-CB6D-4B01-B54F-0A888101DD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416825" y="5565334"/>
                  <a:ext cx="3041375" cy="0"/>
                </a:xfrm>
                <a:prstGeom prst="line">
                  <a:avLst/>
                </a:prstGeom>
                <a:ln w="31750">
                  <a:solidFill>
                    <a:srgbClr val="00694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="" xmlns:a16="http://schemas.microsoft.com/office/drawing/2014/main" id="{7E2102D1-F867-4B37-9DC3-553673493A0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458200" y="3929087"/>
                  <a:ext cx="0" cy="1656521"/>
                </a:xfrm>
                <a:prstGeom prst="line">
                  <a:avLst/>
                </a:prstGeom>
                <a:ln w="31750">
                  <a:solidFill>
                    <a:srgbClr val="00694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Arrow Connector 63">
                  <a:extLst>
                    <a:ext uri="{FF2B5EF4-FFF2-40B4-BE49-F238E27FC236}">
                      <a16:creationId xmlns="" xmlns:a16="http://schemas.microsoft.com/office/drawing/2014/main" id="{CD297796-33D7-41F9-B70B-1BFD807C86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458200" y="4691269"/>
                  <a:ext cx="685800" cy="0"/>
                </a:xfrm>
                <a:prstGeom prst="straightConnector1">
                  <a:avLst/>
                </a:prstGeom>
                <a:ln w="31750">
                  <a:solidFill>
                    <a:srgbClr val="00694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2" name="Rectangle 1">
              <a:extLst>
                <a:ext uri="{FF2B5EF4-FFF2-40B4-BE49-F238E27FC236}">
                  <a16:creationId xmlns="" xmlns:a16="http://schemas.microsoft.com/office/drawing/2014/main" id="{C8B358F1-D4EF-4BAF-A5BD-0BDA037D92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63167" y="5488123"/>
              <a:ext cx="2414281" cy="553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th-TH" altLang="en-US" sz="2100" b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รายงานผ่าน </a:t>
              </a:r>
              <a:r>
                <a:rPr lang="en-US" altLang="en-US" sz="2100" b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Excel</a:t>
              </a:r>
              <a:endParaRPr lang="th-TH" altLang="en-US" sz="2100" b="1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</p:grpSp>
      <p:pic>
        <p:nvPicPr>
          <p:cNvPr id="75" name="Picture 74">
            <a:extLst>
              <a:ext uri="{FF2B5EF4-FFF2-40B4-BE49-F238E27FC236}">
                <a16:creationId xmlns="" xmlns:a16="http://schemas.microsoft.com/office/drawing/2014/main" id="{53C37DF0-F3CD-4A1C-9292-B56F346890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557" y="59671"/>
            <a:ext cx="608041" cy="608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417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2931</TotalTime>
  <Words>910</Words>
  <Application>Microsoft Office PowerPoint</Application>
  <PresentationFormat>On-screen Show (16:9)</PresentationFormat>
  <Paragraphs>222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맑은 고딕</vt:lpstr>
      <vt:lpstr>Arial</vt:lpstr>
      <vt:lpstr>Arundina Serif</vt:lpstr>
      <vt:lpstr>Calibri</vt:lpstr>
      <vt:lpstr>Cordia New</vt:lpstr>
      <vt:lpstr>JasmineUPC</vt:lpstr>
      <vt:lpstr>Tahoma</vt:lpstr>
      <vt:lpstr>TH Sarabun New</vt:lpstr>
      <vt:lpstr>TH SarabunPSK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สรุปผลการดำเนินงาน Long Term Care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DOH_1XLEJ</cp:lastModifiedBy>
  <cp:revision>383</cp:revision>
  <cp:lastPrinted>2018-12-13T02:07:51Z</cp:lastPrinted>
  <dcterms:created xsi:type="dcterms:W3CDTF">2014-04-01T16:27:38Z</dcterms:created>
  <dcterms:modified xsi:type="dcterms:W3CDTF">2019-01-07T10:23:13Z</dcterms:modified>
</cp:coreProperties>
</file>